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n"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n"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n"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n"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136" y="-432"/>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1143000" y="685800"/>
            <a:ext cx="4572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2196613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2" name="Texto del título"/>
          <p:cNvSpPr txBox="1">
            <a:spLocks noGrp="1"/>
          </p:cNvSpPr>
          <p:nvPr>
            <p:ph type="title"/>
          </p:nvPr>
        </p:nvSpPr>
        <p:spPr>
          <a:prstGeom prst="rect">
            <a:avLst/>
          </a:prstGeom>
        </p:spPr>
        <p:txBody>
          <a:bodyPr/>
          <a:lstStyle/>
          <a:p>
            <a:r>
              <a:t>Texto del título</a:t>
            </a:r>
          </a:p>
        </p:txBody>
      </p:sp>
      <p:sp>
        <p:nvSpPr>
          <p:cNvPr id="13" name="Nivel de texto 1…"/>
          <p:cNvSpPr txBox="1">
            <a:spLocks noGrp="1"/>
          </p:cNvSpPr>
          <p:nvPr>
            <p:ph type="body" sz="quarter"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sp>
        <p:nvSpPr>
          <p:cNvPr id="94" name="– Juan López"/>
          <p:cNvSpPr txBox="1">
            <a:spLocks noGrp="1"/>
          </p:cNvSpPr>
          <p:nvPr>
            <p:ph type="body" sz="quarter" idx="13"/>
          </p:nvPr>
        </p:nvSpPr>
        <p:spPr>
          <a:xfrm>
            <a:off x="4833937" y="8947546"/>
            <a:ext cx="14716126" cy="647701"/>
          </a:xfrm>
          <a:prstGeom prst="rect">
            <a:avLst/>
          </a:prstGeom>
        </p:spPr>
        <p:txBody>
          <a:bodyPr>
            <a:spAutoFit/>
          </a:bodyPr>
          <a:lstStyle>
            <a:lvl1pPr>
              <a:defRPr sz="3200" b="0" i="1"/>
            </a:lvl1pPr>
          </a:lstStyle>
          <a:p>
            <a:r>
              <a:t>– Juan López</a:t>
            </a:r>
          </a:p>
        </p:txBody>
      </p:sp>
      <p:sp>
        <p:nvSpPr>
          <p:cNvPr id="95" name="“Escribir una cita aquí”"/>
          <p:cNvSpPr txBox="1">
            <a:spLocks noGrp="1"/>
          </p:cNvSpPr>
          <p:nvPr>
            <p:ph type="body" sz="quarter" idx="14"/>
          </p:nvPr>
        </p:nvSpPr>
        <p:spPr>
          <a:xfrm>
            <a:off x="4833937" y="5997575"/>
            <a:ext cx="14716126" cy="863601"/>
          </a:xfrm>
          <a:prstGeom prst="rect">
            <a:avLst/>
          </a:prstGeom>
        </p:spPr>
        <p:txBody>
          <a:bodyPr anchor="ctr">
            <a:spAutoFit/>
          </a:bodyPr>
          <a:lstStyle>
            <a:lvl1pPr>
              <a:defRPr sz="4600" b="0">
                <a:latin typeface="+mn-lt"/>
                <a:ea typeface="+mn-ea"/>
                <a:cs typeface="+mn-cs"/>
                <a:sym typeface="Helvetica Neue Medium"/>
              </a:defRPr>
            </a:lvl1pPr>
          </a:lstStyle>
          <a:p>
            <a:r>
              <a:t>“Escribir una cita aquí” </a:t>
            </a:r>
          </a:p>
        </p:txBody>
      </p:sp>
      <p:sp>
        <p:nvSpPr>
          <p:cNvPr id="96"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03" name="Imagen"/>
          <p:cNvSpPr>
            <a:spLocks noGrp="1"/>
          </p:cNvSpPr>
          <p:nvPr>
            <p:ph type="pic" idx="13"/>
          </p:nvPr>
        </p:nvSpPr>
        <p:spPr>
          <a:xfrm>
            <a:off x="3047999" y="0"/>
            <a:ext cx="18288001" cy="13716000"/>
          </a:xfrm>
          <a:prstGeom prst="rect">
            <a:avLst/>
          </a:prstGeom>
        </p:spPr>
        <p:txBody>
          <a:bodyPr lIns="91439" tIns="45719" rIns="91439" bIns="45719">
            <a:noAutofit/>
          </a:bodyPr>
          <a:lstStyle/>
          <a:p>
            <a:endParaRPr/>
          </a:p>
        </p:txBody>
      </p:sp>
      <p:sp>
        <p:nvSpPr>
          <p:cNvPr id="104"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sp>
        <p:nvSpPr>
          <p:cNvPr id="111"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sp>
        <p:nvSpPr>
          <p:cNvPr id="21" name="Imagen"/>
          <p:cNvSpPr>
            <a:spLocks noGrp="1"/>
          </p:cNvSpPr>
          <p:nvPr>
            <p:ph type="pic" sz="half" idx="13"/>
          </p:nvPr>
        </p:nvSpPr>
        <p:spPr>
          <a:xfrm>
            <a:off x="5334000" y="946546"/>
            <a:ext cx="13716001" cy="8304611"/>
          </a:xfrm>
          <a:prstGeom prst="rect">
            <a:avLst/>
          </a:prstGeom>
        </p:spPr>
        <p:txBody>
          <a:bodyPr lIns="91439" tIns="45719" rIns="91439" bIns="45719">
            <a:noAutofit/>
          </a:bodyPr>
          <a:lstStyle/>
          <a:p>
            <a:endParaRPr/>
          </a:p>
        </p:txBody>
      </p:sp>
      <p:sp>
        <p:nvSpPr>
          <p:cNvPr id="22" name="Texto del título"/>
          <p:cNvSpPr txBox="1">
            <a:spLocks noGrp="1"/>
          </p:cNvSpPr>
          <p:nvPr>
            <p:ph type="title"/>
          </p:nvPr>
        </p:nvSpPr>
        <p:spPr>
          <a:xfrm>
            <a:off x="4833937" y="9447609"/>
            <a:ext cx="14716126" cy="2000251"/>
          </a:xfrm>
          <a:prstGeom prst="rect">
            <a:avLst/>
          </a:prstGeom>
        </p:spPr>
        <p:txBody>
          <a:bodyPr/>
          <a:lstStyle/>
          <a:p>
            <a:r>
              <a:t>Texto del título</a:t>
            </a:r>
          </a:p>
        </p:txBody>
      </p:sp>
      <p:sp>
        <p:nvSpPr>
          <p:cNvPr id="23" name="Nivel de texto 1…"/>
          <p:cNvSpPr txBox="1">
            <a:spLocks noGrp="1"/>
          </p:cNvSpPr>
          <p:nvPr>
            <p:ph type="body" sz="quarter" idx="1"/>
          </p:nvPr>
        </p:nvSpPr>
        <p:spPr>
          <a:xfrm>
            <a:off x="4833937" y="11465718"/>
            <a:ext cx="14716126" cy="1589486"/>
          </a:xfrm>
          <a:prstGeom prst="rect">
            <a:avLst/>
          </a:prstGeom>
        </p:spPr>
        <p:txBody>
          <a:bodyPr/>
          <a:lstStyle>
            <a:lvl1pPr>
              <a:defRPr b="0"/>
            </a:lvl1pPr>
          </a:lstStyle>
          <a:p>
            <a:r>
              <a:t>Nivel de texto 1</a:t>
            </a:r>
          </a:p>
          <a:p>
            <a:pPr lvl="1"/>
            <a:r>
              <a:t>Nivel de texto 2</a:t>
            </a:r>
          </a:p>
          <a:p>
            <a:pPr lvl="2"/>
            <a:r>
              <a:t>Nivel de texto 3</a:t>
            </a:r>
          </a:p>
          <a:p>
            <a:pPr lvl="3"/>
            <a:r>
              <a:t>Nivel de texto 4</a:t>
            </a:r>
          </a:p>
          <a:p>
            <a:pPr lvl="4"/>
            <a:r>
              <a:t>Nivel de texto 5</a:t>
            </a:r>
          </a:p>
        </p:txBody>
      </p:sp>
      <p:sp>
        <p:nvSpPr>
          <p:cNvPr id="24"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sp>
        <p:nvSpPr>
          <p:cNvPr id="31" name="Texto del título"/>
          <p:cNvSpPr txBox="1">
            <a:spLocks noGrp="1"/>
          </p:cNvSpPr>
          <p:nvPr>
            <p:ph type="title"/>
          </p:nvPr>
        </p:nvSpPr>
        <p:spPr>
          <a:xfrm>
            <a:off x="4833937" y="4536281"/>
            <a:ext cx="14716126" cy="4643438"/>
          </a:xfrm>
          <a:prstGeom prst="rect">
            <a:avLst/>
          </a:prstGeom>
        </p:spPr>
        <p:txBody>
          <a:bodyPr anchor="ctr"/>
          <a:lstStyle/>
          <a:p>
            <a:r>
              <a:t>Texto del título</a:t>
            </a:r>
          </a:p>
        </p:txBody>
      </p:sp>
      <p:sp>
        <p:nvSpPr>
          <p:cNvPr id="32"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sp>
        <p:nvSpPr>
          <p:cNvPr id="39" name="Imagen"/>
          <p:cNvSpPr>
            <a:spLocks noGrp="1"/>
          </p:cNvSpPr>
          <p:nvPr>
            <p:ph type="pic" sz="half" idx="13"/>
          </p:nvPr>
        </p:nvSpPr>
        <p:spPr>
          <a:xfrm>
            <a:off x="12495609" y="892968"/>
            <a:ext cx="7500938" cy="11555017"/>
          </a:xfrm>
          <a:prstGeom prst="rect">
            <a:avLst/>
          </a:prstGeom>
        </p:spPr>
        <p:txBody>
          <a:bodyPr lIns="91439" tIns="45719" rIns="91439" bIns="45719">
            <a:noAutofit/>
          </a:bodyPr>
          <a:lstStyle/>
          <a:p>
            <a:endParaRPr/>
          </a:p>
        </p:txBody>
      </p:sp>
      <p:sp>
        <p:nvSpPr>
          <p:cNvPr id="40" name="Texto del título"/>
          <p:cNvSpPr txBox="1">
            <a:spLocks noGrp="1"/>
          </p:cNvSpPr>
          <p:nvPr>
            <p:ph type="title"/>
          </p:nvPr>
        </p:nvSpPr>
        <p:spPr>
          <a:xfrm>
            <a:off x="4387453" y="892968"/>
            <a:ext cx="7500938" cy="5607845"/>
          </a:xfrm>
          <a:prstGeom prst="rect">
            <a:avLst/>
          </a:prstGeom>
        </p:spPr>
        <p:txBody>
          <a:bodyPr/>
          <a:lstStyle>
            <a:lvl1pPr>
              <a:defRPr sz="8400"/>
            </a:lvl1pPr>
          </a:lstStyle>
          <a:p>
            <a:r>
              <a:t>Texto del título</a:t>
            </a:r>
          </a:p>
        </p:txBody>
      </p:sp>
      <p:sp>
        <p:nvSpPr>
          <p:cNvPr id="41" name="Nivel de texto 1…"/>
          <p:cNvSpPr txBox="1">
            <a:spLocks noGrp="1"/>
          </p:cNvSpPr>
          <p:nvPr>
            <p:ph type="body" sz="quarter" idx="1"/>
          </p:nvPr>
        </p:nvSpPr>
        <p:spPr>
          <a:xfrm>
            <a:off x="4387453" y="6643687"/>
            <a:ext cx="7500938" cy="5786438"/>
          </a:xfrm>
          <a:prstGeom prst="rect">
            <a:avLst/>
          </a:prstGeom>
        </p:spPr>
        <p:txBody>
          <a:bodyPr/>
          <a:lstStyle>
            <a:lvl1pPr>
              <a:defRPr b="0"/>
            </a:lvl1pPr>
          </a:lstStyle>
          <a:p>
            <a:r>
              <a:t>Nivel de texto 1</a:t>
            </a:r>
          </a:p>
          <a:p>
            <a:pPr lvl="1"/>
            <a:r>
              <a:t>Nivel de texto 2</a:t>
            </a:r>
          </a:p>
          <a:p>
            <a:pPr lvl="2"/>
            <a:r>
              <a:t>Nivel de texto 3</a:t>
            </a:r>
          </a:p>
          <a:p>
            <a:pPr lvl="3"/>
            <a:r>
              <a:t>Nivel de texto 4</a:t>
            </a:r>
          </a:p>
          <a:p>
            <a:pPr lvl="4"/>
            <a:r>
              <a:t>Nivel de texto 5</a:t>
            </a:r>
          </a:p>
        </p:txBody>
      </p:sp>
      <p:sp>
        <p:nvSpPr>
          <p:cNvPr id="42"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ítulo (arriba)">
    <p:spTree>
      <p:nvGrpSpPr>
        <p:cNvPr id="1" name=""/>
        <p:cNvGrpSpPr/>
        <p:nvPr/>
      </p:nvGrpSpPr>
      <p:grpSpPr>
        <a:xfrm>
          <a:off x="0" y="0"/>
          <a:ext cx="0" cy="0"/>
          <a:chOff x="0" y="0"/>
          <a:chExt cx="0" cy="0"/>
        </a:xfrm>
      </p:grpSpPr>
      <p:sp>
        <p:nvSpPr>
          <p:cNvPr id="49" name="Texto del título"/>
          <p:cNvSpPr txBox="1">
            <a:spLocks noGrp="1"/>
          </p:cNvSpPr>
          <p:nvPr>
            <p:ph type="title"/>
          </p:nvPr>
        </p:nvSpPr>
        <p:spPr>
          <a:xfrm>
            <a:off x="4387453" y="357187"/>
            <a:ext cx="15609094" cy="3036095"/>
          </a:xfrm>
          <a:prstGeom prst="rect">
            <a:avLst/>
          </a:prstGeom>
        </p:spPr>
        <p:txBody>
          <a:bodyPr anchor="ctr"/>
          <a:lstStyle/>
          <a:p>
            <a:r>
              <a:t>Texto del título</a:t>
            </a:r>
          </a:p>
        </p:txBody>
      </p:sp>
      <p:sp>
        <p:nvSpPr>
          <p:cNvPr id="50"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sp>
        <p:nvSpPr>
          <p:cNvPr id="57" name="Texto del título"/>
          <p:cNvSpPr txBox="1">
            <a:spLocks noGrp="1"/>
          </p:cNvSpPr>
          <p:nvPr>
            <p:ph type="title"/>
          </p:nvPr>
        </p:nvSpPr>
        <p:spPr>
          <a:xfrm>
            <a:off x="4387453" y="357187"/>
            <a:ext cx="15609094" cy="3036095"/>
          </a:xfrm>
          <a:prstGeom prst="rect">
            <a:avLst/>
          </a:prstGeom>
        </p:spPr>
        <p:txBody>
          <a:bodyPr anchor="ctr"/>
          <a:lstStyle/>
          <a:p>
            <a:r>
              <a:t>Texto del título</a:t>
            </a:r>
          </a:p>
        </p:txBody>
      </p:sp>
      <p:sp>
        <p:nvSpPr>
          <p:cNvPr id="58" name="Nivel de texto 1…"/>
          <p:cNvSpPr txBox="1">
            <a:spLocks noGrp="1"/>
          </p:cNvSpPr>
          <p:nvPr>
            <p:ph type="body" idx="1"/>
          </p:nvPr>
        </p:nvSpPr>
        <p:spPr>
          <a:xfrm>
            <a:off x="4387453" y="3643312"/>
            <a:ext cx="15609094" cy="8840392"/>
          </a:xfrm>
          <a:prstGeom prst="rect">
            <a:avLst/>
          </a:prstGeom>
        </p:spPr>
        <p:txBody>
          <a:bodyPr anchor="ctr"/>
          <a:lstStyle>
            <a:lvl1pPr marL="611187" indent="-611187" algn="l">
              <a:spcBef>
                <a:spcPts val="5900"/>
              </a:spcBef>
              <a:buSzPct val="145000"/>
              <a:buChar char="•"/>
              <a:defRPr sz="4400" b="0"/>
            </a:lvl1pPr>
            <a:lvl2pPr marL="1055687" indent="-611187" algn="l">
              <a:spcBef>
                <a:spcPts val="5900"/>
              </a:spcBef>
              <a:buSzPct val="145000"/>
              <a:buChar char="•"/>
              <a:defRPr sz="4400"/>
            </a:lvl2pPr>
            <a:lvl3pPr marL="1500187" indent="-611187" algn="l">
              <a:spcBef>
                <a:spcPts val="5900"/>
              </a:spcBef>
              <a:buSzPct val="145000"/>
              <a:buChar char="•"/>
              <a:defRPr sz="4400"/>
            </a:lvl3pPr>
            <a:lvl4pPr marL="1944687" indent="-611187" algn="l">
              <a:spcBef>
                <a:spcPts val="5900"/>
              </a:spcBef>
              <a:buSzPct val="145000"/>
              <a:buChar char="•"/>
              <a:defRPr sz="4400"/>
            </a:lvl4pPr>
            <a:lvl5pPr marL="2389187" indent="-611187" algn="l">
              <a:spcBef>
                <a:spcPts val="5900"/>
              </a:spcBef>
              <a:buSzPct val="145000"/>
              <a:buChar char="•"/>
              <a:defRPr sz="4400"/>
            </a:lvl5pPr>
          </a:lstStyle>
          <a:p>
            <a:r>
              <a:t>Nivel de texto 1</a:t>
            </a:r>
          </a:p>
          <a:p>
            <a:pPr lvl="1"/>
            <a:r>
              <a:t>Nivel de texto 2</a:t>
            </a:r>
          </a:p>
          <a:p>
            <a:pPr lvl="2"/>
            <a:r>
              <a:t>Nivel de texto 3</a:t>
            </a:r>
          </a:p>
          <a:p>
            <a:pPr lvl="3"/>
            <a:r>
              <a:t>Nivel de texto 4</a:t>
            </a:r>
          </a:p>
          <a:p>
            <a:pPr lvl="4"/>
            <a:r>
              <a:t>Nivel de texto 5</a:t>
            </a:r>
          </a:p>
        </p:txBody>
      </p:sp>
      <p:sp>
        <p:nvSpPr>
          <p:cNvPr id="59"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sp>
        <p:nvSpPr>
          <p:cNvPr id="66" name="Texto del título"/>
          <p:cNvSpPr txBox="1">
            <a:spLocks noGrp="1"/>
          </p:cNvSpPr>
          <p:nvPr>
            <p:ph type="title"/>
          </p:nvPr>
        </p:nvSpPr>
        <p:spPr>
          <a:xfrm>
            <a:off x="522293" y="357187"/>
            <a:ext cx="23339414" cy="3036095"/>
          </a:xfrm>
          <a:prstGeom prst="rect">
            <a:avLst/>
          </a:prstGeom>
        </p:spPr>
        <p:txBody>
          <a:bodyPr anchor="ctr"/>
          <a:lstStyle>
            <a:lvl1pPr>
              <a:defRPr b="1">
                <a:latin typeface="Helvetica Neue"/>
                <a:ea typeface="Helvetica Neue"/>
                <a:cs typeface="Helvetica Neue"/>
                <a:sym typeface="Helvetica Neue"/>
              </a:defRPr>
            </a:lvl1pPr>
          </a:lstStyle>
          <a:p>
            <a:r>
              <a:t>Texto del título</a:t>
            </a:r>
          </a:p>
        </p:txBody>
      </p:sp>
      <p:sp>
        <p:nvSpPr>
          <p:cNvPr id="67" name="Nivel de texto 1…"/>
          <p:cNvSpPr txBox="1">
            <a:spLocks noGrp="1"/>
          </p:cNvSpPr>
          <p:nvPr>
            <p:ph type="body" sz="half" idx="1"/>
          </p:nvPr>
        </p:nvSpPr>
        <p:spPr>
          <a:xfrm>
            <a:off x="348350" y="3667125"/>
            <a:ext cx="12849729" cy="8776488"/>
          </a:xfrm>
          <a:prstGeom prst="rect">
            <a:avLst/>
          </a:prstGeom>
        </p:spPr>
        <p:txBody>
          <a:bodyPr anchor="ctr"/>
          <a:lstStyle>
            <a:lvl1pPr marL="465364" indent="-465364" algn="l">
              <a:spcBef>
                <a:spcPts val="4500"/>
              </a:spcBef>
              <a:buSzPct val="145000"/>
              <a:buChar char="•"/>
              <a:defRPr sz="3800"/>
            </a:lvl1pPr>
            <a:lvl2pPr marL="808264" indent="-465364" algn="l">
              <a:spcBef>
                <a:spcPts val="4500"/>
              </a:spcBef>
              <a:buSzPct val="145000"/>
              <a:buChar char="•"/>
              <a:defRPr sz="3800"/>
            </a:lvl2pPr>
            <a:lvl3pPr marL="1151164" indent="-465364" algn="l">
              <a:spcBef>
                <a:spcPts val="4500"/>
              </a:spcBef>
              <a:buSzPct val="145000"/>
              <a:buChar char="•"/>
              <a:defRPr sz="3800"/>
            </a:lvl3pPr>
            <a:lvl4pPr marL="1494064" indent="-465364" algn="l">
              <a:spcBef>
                <a:spcPts val="4500"/>
              </a:spcBef>
              <a:buSzPct val="145000"/>
              <a:buChar char="•"/>
              <a:defRPr sz="3800"/>
            </a:lvl4pPr>
            <a:lvl5pPr marL="1836964" indent="-465364" algn="l">
              <a:spcBef>
                <a:spcPts val="4500"/>
              </a:spcBef>
              <a:buSzPct val="145000"/>
              <a:buChar char="•"/>
              <a:defRPr sz="3800"/>
            </a:lvl5pPr>
          </a:lstStyle>
          <a:p>
            <a:r>
              <a:t>Nivel de texto 1</a:t>
            </a:r>
          </a:p>
          <a:p>
            <a:pPr lvl="1"/>
            <a:r>
              <a:t>Nivel de texto 2</a:t>
            </a:r>
          </a:p>
          <a:p>
            <a:pPr lvl="2"/>
            <a:r>
              <a:t>Nivel de texto 3</a:t>
            </a:r>
          </a:p>
          <a:p>
            <a:pPr lvl="3"/>
            <a:r>
              <a:t>Nivel de texto 4</a:t>
            </a:r>
          </a:p>
          <a:p>
            <a:pPr lvl="4"/>
            <a:r>
              <a:t>Nivel de texto 5</a:t>
            </a:r>
          </a:p>
        </p:txBody>
      </p:sp>
      <p:pic>
        <p:nvPicPr>
          <p:cNvPr id="68" name="COGAM.jpg" descr="COGAM.jpg"/>
          <p:cNvPicPr>
            <a:picLocks noChangeAspect="1"/>
          </p:cNvPicPr>
          <p:nvPr/>
        </p:nvPicPr>
        <p:blipFill>
          <a:blip r:embed="rId2">
            <a:extLst/>
          </a:blip>
          <a:stretch>
            <a:fillRect/>
          </a:stretch>
        </p:blipFill>
        <p:spPr>
          <a:xfrm>
            <a:off x="233254" y="12606925"/>
            <a:ext cx="950924" cy="990757"/>
          </a:xfrm>
          <a:prstGeom prst="rect">
            <a:avLst/>
          </a:prstGeom>
          <a:ln w="12700">
            <a:miter lim="400000"/>
          </a:ln>
        </p:spPr>
      </p:pic>
      <p:sp>
        <p:nvSpPr>
          <p:cNvPr id="69" name="Número de diapositiva"/>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Viñetas">
    <p:spTree>
      <p:nvGrpSpPr>
        <p:cNvPr id="1" name=""/>
        <p:cNvGrpSpPr/>
        <p:nvPr/>
      </p:nvGrpSpPr>
      <p:grpSpPr>
        <a:xfrm>
          <a:off x="0" y="0"/>
          <a:ext cx="0" cy="0"/>
          <a:chOff x="0" y="0"/>
          <a:chExt cx="0" cy="0"/>
        </a:xfrm>
      </p:grpSpPr>
      <p:sp>
        <p:nvSpPr>
          <p:cNvPr id="76" name="Nivel de texto 1…"/>
          <p:cNvSpPr txBox="1">
            <a:spLocks noGrp="1"/>
          </p:cNvSpPr>
          <p:nvPr>
            <p:ph type="body" idx="1"/>
          </p:nvPr>
        </p:nvSpPr>
        <p:spPr>
          <a:xfrm>
            <a:off x="4387453" y="1785937"/>
            <a:ext cx="15609094" cy="10144126"/>
          </a:xfrm>
          <a:prstGeom prst="rect">
            <a:avLst/>
          </a:prstGeom>
        </p:spPr>
        <p:txBody>
          <a:bodyPr anchor="ctr"/>
          <a:lstStyle>
            <a:lvl1pPr marL="611187" indent="-611187" algn="l">
              <a:spcBef>
                <a:spcPts val="5900"/>
              </a:spcBef>
              <a:buSzPct val="145000"/>
              <a:buChar char="•"/>
              <a:defRPr sz="4400" b="0"/>
            </a:lvl1pPr>
            <a:lvl2pPr marL="1055687" indent="-611187" algn="l">
              <a:spcBef>
                <a:spcPts val="5900"/>
              </a:spcBef>
              <a:buSzPct val="145000"/>
              <a:buChar char="•"/>
              <a:defRPr sz="4400"/>
            </a:lvl2pPr>
            <a:lvl3pPr marL="1500187" indent="-611187" algn="l">
              <a:spcBef>
                <a:spcPts val="5900"/>
              </a:spcBef>
              <a:buSzPct val="145000"/>
              <a:buChar char="•"/>
              <a:defRPr sz="4400"/>
            </a:lvl3pPr>
            <a:lvl4pPr marL="1944687" indent="-611187" algn="l">
              <a:spcBef>
                <a:spcPts val="5900"/>
              </a:spcBef>
              <a:buSzPct val="145000"/>
              <a:buChar char="•"/>
              <a:defRPr sz="4400"/>
            </a:lvl4pPr>
            <a:lvl5pPr marL="2389187" indent="-611187" algn="l">
              <a:spcBef>
                <a:spcPts val="5900"/>
              </a:spcBef>
              <a:buSzPct val="145000"/>
              <a:buChar char="•"/>
              <a:defRPr sz="4400"/>
            </a:lvl5pPr>
          </a:lstStyle>
          <a:p>
            <a:r>
              <a:t>Nivel de texto 1</a:t>
            </a:r>
          </a:p>
          <a:p>
            <a:pPr lvl="1"/>
            <a:r>
              <a:t>Nivel de texto 2</a:t>
            </a:r>
          </a:p>
          <a:p>
            <a:pPr lvl="2"/>
            <a:r>
              <a:t>Nivel de texto 3</a:t>
            </a:r>
          </a:p>
          <a:p>
            <a:pPr lvl="3"/>
            <a:r>
              <a:t>Nivel de texto 4</a:t>
            </a:r>
          </a:p>
          <a:p>
            <a:pPr lvl="4"/>
            <a:r>
              <a:t>Nivel de texto 5</a:t>
            </a:r>
          </a:p>
        </p:txBody>
      </p:sp>
      <p:sp>
        <p:nvSpPr>
          <p:cNvPr id="77"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sp>
        <p:nvSpPr>
          <p:cNvPr id="84" name="Imagen"/>
          <p:cNvSpPr>
            <a:spLocks noGrp="1"/>
          </p:cNvSpPr>
          <p:nvPr>
            <p:ph type="pic" sz="quarter" idx="13"/>
          </p:nvPr>
        </p:nvSpPr>
        <p:spPr>
          <a:xfrm>
            <a:off x="12495609" y="7161609"/>
            <a:ext cx="7500938" cy="5304235"/>
          </a:xfrm>
          <a:prstGeom prst="rect">
            <a:avLst/>
          </a:prstGeom>
        </p:spPr>
        <p:txBody>
          <a:bodyPr lIns="91439" tIns="45719" rIns="91439" bIns="45719">
            <a:noAutofit/>
          </a:bodyPr>
          <a:lstStyle/>
          <a:p>
            <a:endParaRPr/>
          </a:p>
        </p:txBody>
      </p:sp>
      <p:sp>
        <p:nvSpPr>
          <p:cNvPr id="85" name="Imagen"/>
          <p:cNvSpPr>
            <a:spLocks noGrp="1"/>
          </p:cNvSpPr>
          <p:nvPr>
            <p:ph type="pic" sz="quarter" idx="14"/>
          </p:nvPr>
        </p:nvSpPr>
        <p:spPr>
          <a:xfrm>
            <a:off x="12495609" y="1250156"/>
            <a:ext cx="7500938" cy="5304235"/>
          </a:xfrm>
          <a:prstGeom prst="rect">
            <a:avLst/>
          </a:prstGeom>
        </p:spPr>
        <p:txBody>
          <a:bodyPr lIns="91439" tIns="45719" rIns="91439" bIns="45719">
            <a:noAutofit/>
          </a:bodyPr>
          <a:lstStyle/>
          <a:p>
            <a:endParaRPr/>
          </a:p>
        </p:txBody>
      </p:sp>
      <p:sp>
        <p:nvSpPr>
          <p:cNvPr id="86" name="Imagen"/>
          <p:cNvSpPr>
            <a:spLocks noGrp="1"/>
          </p:cNvSpPr>
          <p:nvPr>
            <p:ph type="pic" sz="half" idx="15"/>
          </p:nvPr>
        </p:nvSpPr>
        <p:spPr>
          <a:xfrm>
            <a:off x="4387453" y="1250156"/>
            <a:ext cx="7500938" cy="11215688"/>
          </a:xfrm>
          <a:prstGeom prst="rect">
            <a:avLst/>
          </a:prstGeom>
        </p:spPr>
        <p:txBody>
          <a:bodyPr lIns="91439" tIns="45719" rIns="91439" bIns="45719">
            <a:noAutofit/>
          </a:bodyPr>
          <a:lstStyle/>
          <a:p>
            <a:endParaRPr/>
          </a:p>
        </p:txBody>
      </p:sp>
      <p:sp>
        <p:nvSpPr>
          <p:cNvPr id="87" name="Número de diapositiva"/>
          <p:cNvSpPr txBox="1">
            <a:spLocks noGrp="1"/>
          </p:cNvSpPr>
          <p:nvPr>
            <p:ph type="sldNum" sz="quarter" idx="2"/>
          </p:nvPr>
        </p:nvSpPr>
        <p:spPr>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530572" y="2303859"/>
            <a:ext cx="23322856" cy="46434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normAutofit/>
          </a:bodyPr>
          <a:lstStyle/>
          <a:p>
            <a:r>
              <a:t>Texto del título</a:t>
            </a:r>
          </a:p>
        </p:txBody>
      </p:sp>
      <p:sp>
        <p:nvSpPr>
          <p:cNvPr id="3" name="Nivel de texto 1…"/>
          <p:cNvSpPr txBox="1">
            <a:spLocks noGrp="1"/>
          </p:cNvSpPr>
          <p:nvPr>
            <p:ph type="body" idx="1"/>
          </p:nvPr>
        </p:nvSpPr>
        <p:spPr>
          <a:xfrm>
            <a:off x="805253" y="7090171"/>
            <a:ext cx="22773494" cy="15894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a:bodyPr>
          <a:lstStyle>
            <a:lvl2pPr>
              <a:defRPr b="0"/>
            </a:lvl2pPr>
            <a:lvl3pPr>
              <a:defRPr b="0"/>
            </a:lvl3pPr>
            <a:lvl4pPr>
              <a:defRPr b="0"/>
            </a:lvl4pPr>
            <a:lvl5pPr>
              <a:defRPr b="0"/>
            </a:lvl5pPr>
          </a:lstStyle>
          <a:p>
            <a:r>
              <a:t>Nivel de texto 1</a:t>
            </a:r>
          </a:p>
          <a:p>
            <a:pPr lvl="1"/>
            <a:r>
              <a:t>Nivel de texto 2</a:t>
            </a:r>
          </a:p>
          <a:p>
            <a:pPr lvl="2"/>
            <a:r>
              <a:t>Nivel de texto 3</a:t>
            </a:r>
          </a:p>
          <a:p>
            <a:pPr lvl="3"/>
            <a:r>
              <a:t>Nivel de texto 4</a:t>
            </a:r>
          </a:p>
          <a:p>
            <a:pPr lvl="4"/>
            <a:r>
              <a:t>Nivel de texto 5</a:t>
            </a:r>
          </a:p>
        </p:txBody>
      </p:sp>
      <p:pic>
        <p:nvPicPr>
          <p:cNvPr id="4" name="COGAM.jpg" descr="COGAM.jpg"/>
          <p:cNvPicPr>
            <a:picLocks noChangeAspect="1"/>
          </p:cNvPicPr>
          <p:nvPr/>
        </p:nvPicPr>
        <p:blipFill>
          <a:blip r:embed="rId14">
            <a:extLst/>
          </a:blip>
          <a:stretch>
            <a:fillRect/>
          </a:stretch>
        </p:blipFill>
        <p:spPr>
          <a:xfrm>
            <a:off x="411794" y="12451412"/>
            <a:ext cx="956628" cy="996698"/>
          </a:xfrm>
          <a:prstGeom prst="rect">
            <a:avLst/>
          </a:prstGeom>
          <a:ln w="12700">
            <a:miter lim="400000"/>
          </a:ln>
        </p:spPr>
      </p:pic>
      <p:sp>
        <p:nvSpPr>
          <p:cNvPr id="5" name="Número de diapositiva"/>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Thin"/>
                <a:ea typeface="Helvetica Neue Thin"/>
                <a:cs typeface="Helvetica Neue Thin"/>
                <a:sym typeface="Helvetica Neue Thin"/>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821531" latinLnBrk="0">
        <a:lnSpc>
          <a:spcPct val="100000"/>
        </a:lnSpc>
        <a:spcBef>
          <a:spcPts val="0"/>
        </a:spcBef>
        <a:spcAft>
          <a:spcPts val="0"/>
        </a:spcAft>
        <a:buClrTx/>
        <a:buSzTx/>
        <a:buFontTx/>
        <a:buNone/>
        <a:tabLst/>
        <a:defRPr sz="5200" b="1"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gif"/><Relationship Id="rId5" Type="http://schemas.openxmlformats.org/officeDocument/2006/relationships/image" Target="../media/image21.gif"/><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MEMORIA 2017"/>
          <p:cNvSpPr txBox="1">
            <a:spLocks noGrp="1"/>
          </p:cNvSpPr>
          <p:nvPr>
            <p:ph type="ctrTitle"/>
          </p:nvPr>
        </p:nvSpPr>
        <p:spPr>
          <a:prstGeom prst="rect">
            <a:avLst/>
          </a:prstGeom>
        </p:spPr>
        <p:txBody>
          <a:bodyPr/>
          <a:lstStyle>
            <a:lvl1pPr>
              <a:defRPr sz="24000" b="1">
                <a:latin typeface="Helvetica Neue"/>
                <a:ea typeface="Helvetica Neue"/>
                <a:cs typeface="Helvetica Neue"/>
                <a:sym typeface="Helvetica Neue"/>
              </a:defRPr>
            </a:lvl1pPr>
          </a:lstStyle>
          <a:p>
            <a:r>
              <a:t>MEMORIA 2017</a:t>
            </a:r>
          </a:p>
        </p:txBody>
      </p:sp>
      <p:sp>
        <p:nvSpPr>
          <p:cNvPr id="121" name="PRESENTACIÓN-RESUMEN"/>
          <p:cNvSpPr txBox="1">
            <a:spLocks noGrp="1"/>
          </p:cNvSpPr>
          <p:nvPr>
            <p:ph type="subTitle" sz="quarter" idx="1"/>
          </p:nvPr>
        </p:nvSpPr>
        <p:spPr>
          <a:prstGeom prst="rect">
            <a:avLst/>
          </a:prstGeom>
        </p:spPr>
        <p:txBody>
          <a:bodyPr/>
          <a:lstStyle>
            <a:lvl1pPr>
              <a:defRPr sz="8100"/>
            </a:lvl1pPr>
          </a:lstStyle>
          <a:p>
            <a:r>
              <a:t>PRESENTACIÓN-RESUMEN</a:t>
            </a:r>
          </a:p>
        </p:txBody>
      </p:sp>
      <p:sp>
        <p:nvSpPr>
          <p:cNvPr id="122" name="Número de diapositiva"/>
          <p:cNvSpPr txBox="1">
            <a:spLocks noGrp="1"/>
          </p:cNvSpPr>
          <p:nvPr>
            <p:ph type="sldNum" sz="quarter" idx="2"/>
          </p:nvPr>
        </p:nvSpPr>
        <p:spPr>
          <a:xfrm>
            <a:off x="12031776" y="13073062"/>
            <a:ext cx="310923" cy="47767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pic>
        <p:nvPicPr>
          <p:cNvPr id="123" name="COGAM.jpg" descr="COGAM.jpg"/>
          <p:cNvPicPr>
            <a:picLocks noChangeAspect="1"/>
          </p:cNvPicPr>
          <p:nvPr/>
        </p:nvPicPr>
        <p:blipFill>
          <a:blip r:embed="rId2">
            <a:extLst/>
          </a:blip>
          <a:stretch>
            <a:fillRect/>
          </a:stretch>
        </p:blipFill>
        <p:spPr>
          <a:xfrm>
            <a:off x="9604414" y="8324050"/>
            <a:ext cx="5175172" cy="5391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20"/>
                                        </p:tgtEl>
                                        <p:attrNameLst>
                                          <p:attrName>style.visibility</p:attrName>
                                        </p:attrNameLst>
                                      </p:cBhvr>
                                      <p:to>
                                        <p:strVal val="visible"/>
                                      </p:to>
                                    </p:set>
                                    <p:anim calcmode="lin" valueType="num">
                                      <p:cBhvr>
                                        <p:cTn id="7" dur="750" fill="hold"/>
                                        <p:tgtEl>
                                          <p:spTgt spid="120"/>
                                        </p:tgtEl>
                                        <p:attrNameLst>
                                          <p:attrName>ppt_w</p:attrName>
                                        </p:attrNameLst>
                                      </p:cBhvr>
                                      <p:tavLst>
                                        <p:tav tm="0">
                                          <p:val>
                                            <p:fltVal val="0"/>
                                          </p:val>
                                        </p:tav>
                                        <p:tav tm="100000">
                                          <p:val>
                                            <p:strVal val="#ppt_w"/>
                                          </p:val>
                                        </p:tav>
                                      </p:tavLst>
                                    </p:anim>
                                    <p:anim calcmode="lin" valueType="num">
                                      <p:cBhvr>
                                        <p:cTn id="8" dur="750" fill="hold"/>
                                        <p:tgtEl>
                                          <p:spTgt spid="1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2" nodeType="clickEffect">
                                  <p:stCondLst>
                                    <p:cond delay="0"/>
                                  </p:stCondLst>
                                  <p:iterate>
                                    <p:tmAbs val="0"/>
                                  </p:iterate>
                                  <p:childTnLst>
                                    <p:set>
                                      <p:cBhvr>
                                        <p:cTn id="12" fill="hold"/>
                                        <p:tgtEl>
                                          <p:spTgt spid="121"/>
                                        </p:tgtEl>
                                        <p:attrNameLst>
                                          <p:attrName>style.visibility</p:attrName>
                                        </p:attrNameLst>
                                      </p:cBhvr>
                                      <p:to>
                                        <p:strVal val="visible"/>
                                      </p:to>
                                    </p:set>
                                    <p:anim calcmode="lin" valueType="num">
                                      <p:cBhvr>
                                        <p:cTn id="13" dur="1000" fill="hold"/>
                                        <p:tgtEl>
                                          <p:spTgt spid="121"/>
                                        </p:tgtEl>
                                        <p:attrNameLst>
                                          <p:attrName>ppt_w</p:attrName>
                                        </p:attrNameLst>
                                      </p:cBhvr>
                                      <p:tavLst>
                                        <p:tav tm="0">
                                          <p:val>
                                            <p:strVal val="4*#ppt_w"/>
                                          </p:val>
                                        </p:tav>
                                        <p:tav tm="100000">
                                          <p:val>
                                            <p:strVal val="#ppt_w"/>
                                          </p:val>
                                        </p:tav>
                                      </p:tavLst>
                                    </p:anim>
                                    <p:anim calcmode="lin" valueType="num">
                                      <p:cBhvr>
                                        <p:cTn id="14" dur="1000" fill="hold"/>
                                        <p:tgtEl>
                                          <p:spTgt spid="121"/>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3" nodeType="clickEffect">
                                  <p:stCondLst>
                                    <p:cond delay="0"/>
                                  </p:stCondLst>
                                  <p:iterate>
                                    <p:tmAbs val="0"/>
                                  </p:iterate>
                                  <p:childTnLst>
                                    <p:set>
                                      <p:cBhvr>
                                        <p:cTn id="18" fill="hold"/>
                                        <p:tgtEl>
                                          <p:spTgt spid="123"/>
                                        </p:tgtEl>
                                        <p:attrNameLst>
                                          <p:attrName>style.visibility</p:attrName>
                                        </p:attrNameLst>
                                      </p:cBhvr>
                                      <p:to>
                                        <p:strVal val="visible"/>
                                      </p:to>
                                    </p:set>
                                    <p:anim calcmode="lin" valueType="num">
                                      <p:cBhvr>
                                        <p:cTn id="19" dur="3000" fill="hold"/>
                                        <p:tgtEl>
                                          <p:spTgt spid="123"/>
                                        </p:tgtEl>
                                        <p:attrNameLst>
                                          <p:attrName>ppt_w</p:attrName>
                                        </p:attrNameLst>
                                      </p:cBhvr>
                                      <p:tavLst>
                                        <p:tav tm="0">
                                          <p:val>
                                            <p:strVal val="4*#ppt_w"/>
                                          </p:val>
                                        </p:tav>
                                        <p:tav tm="100000">
                                          <p:val>
                                            <p:strVal val="#ppt_w"/>
                                          </p:val>
                                        </p:tav>
                                      </p:tavLst>
                                    </p:anim>
                                    <p:anim calcmode="lin" valueType="num">
                                      <p:cBhvr>
                                        <p:cTn id="20" dur="3000" fill="hold"/>
                                        <p:tgtEl>
                                          <p:spTgt spid="12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animBg="1" advAuto="0"/>
      <p:bldP spid="121" grpId="2" animBg="1" advAuto="0"/>
      <p:bldP spid="123"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FORMACIÓN DE PERSONAL"/>
          <p:cNvSpPr txBox="1">
            <a:spLocks noGrp="1"/>
          </p:cNvSpPr>
          <p:nvPr>
            <p:ph type="title"/>
          </p:nvPr>
        </p:nvSpPr>
        <p:spPr>
          <a:prstGeom prst="rect">
            <a:avLst/>
          </a:prstGeom>
        </p:spPr>
        <p:txBody>
          <a:bodyPr/>
          <a:lstStyle>
            <a:lvl1pPr defTabSz="813315">
              <a:defRPr sz="13266"/>
            </a:lvl1pPr>
          </a:lstStyle>
          <a:p>
            <a:r>
              <a:t>FORMACIÓN DE PERSONAL</a:t>
            </a:r>
          </a:p>
        </p:txBody>
      </p:sp>
      <p:sp>
        <p:nvSpPr>
          <p:cNvPr id="168" name="MARZO: “Profilaxis preexposición (PrEP)” a cargo de Comisión de Salud de COGAM…"/>
          <p:cNvSpPr txBox="1">
            <a:spLocks noGrp="1"/>
          </p:cNvSpPr>
          <p:nvPr>
            <p:ph type="body" idx="1"/>
          </p:nvPr>
        </p:nvSpPr>
        <p:spPr>
          <a:xfrm>
            <a:off x="348350" y="2834803"/>
            <a:ext cx="15623048" cy="9608810"/>
          </a:xfrm>
          <a:prstGeom prst="rect">
            <a:avLst/>
          </a:prstGeom>
        </p:spPr>
        <p:txBody>
          <a:bodyPr/>
          <a:lstStyle/>
          <a:p>
            <a:pPr marL="465364" indent="-465364">
              <a:defRPr sz="4200"/>
            </a:pPr>
            <a:r>
              <a:t>MARZO: “Profilaxis preexposición (PrEP)” a cargo de Comisión de Salud de COGAM</a:t>
            </a:r>
          </a:p>
          <a:p>
            <a:pPr marL="465364" indent="-465364">
              <a:defRPr sz="4200"/>
            </a:pPr>
            <a:r>
              <a:t>MAYO: “Salud Mental; Estigma en personas LGTB” a cargo de Colegio Profesional de Educadoras y Educadores de Madrid.</a:t>
            </a:r>
          </a:p>
          <a:p>
            <a:pPr marL="465364" indent="-465364">
              <a:defRPr sz="4200"/>
            </a:pPr>
            <a:r>
              <a:t>OCTUBRE: “Las letras más allá de lo LGTB; Orientaciones e identidades diversas” con la colaboración de Pau Eloy García, trabajador social de Fundación Daniela y persona no binaria</a:t>
            </a:r>
          </a:p>
          <a:p>
            <a:pPr marL="465364" indent="-465364">
              <a:defRPr sz="4200"/>
            </a:pPr>
            <a:r>
              <a:t>DICIEMBRE: “Chemsex y VIH” a cargo de la Comisión de Salud de COGAM y de la Asesoría Sexológica de COGAM</a:t>
            </a:r>
          </a:p>
        </p:txBody>
      </p:sp>
      <p:sp>
        <p:nvSpPr>
          <p:cNvPr id="169"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170" name="Libro de texto.JPG" descr="Libro de texto.JPG"/>
          <p:cNvPicPr>
            <a:picLocks noChangeAspect="1"/>
          </p:cNvPicPr>
          <p:nvPr/>
        </p:nvPicPr>
        <p:blipFill>
          <a:blip r:embed="rId2">
            <a:extLst/>
          </a:blip>
          <a:stretch>
            <a:fillRect/>
          </a:stretch>
        </p:blipFill>
        <p:spPr>
          <a:xfrm>
            <a:off x="15983312" y="4469243"/>
            <a:ext cx="9488331" cy="63399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OS LGTBFOBIA"/>
          <p:cNvSpPr txBox="1">
            <a:spLocks noGrp="1"/>
          </p:cNvSpPr>
          <p:nvPr>
            <p:ph type="title"/>
          </p:nvPr>
        </p:nvSpPr>
        <p:spPr>
          <a:prstGeom prst="rect">
            <a:avLst/>
          </a:prstGeom>
        </p:spPr>
        <p:txBody>
          <a:bodyPr>
            <a:normAutofit fontScale="90000"/>
          </a:bodyPr>
          <a:lstStyle>
            <a:lvl1pPr>
              <a:defRPr sz="19000"/>
            </a:lvl1pPr>
          </a:lstStyle>
          <a:p>
            <a:r>
              <a:t>SOS LGTBFOBIA</a:t>
            </a:r>
          </a:p>
        </p:txBody>
      </p:sp>
      <p:sp>
        <p:nvSpPr>
          <p:cNvPr id="17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graphicFrame>
        <p:nvGraphicFramePr>
          <p:cNvPr id="174" name="Tabla"/>
          <p:cNvGraphicFramePr/>
          <p:nvPr/>
        </p:nvGraphicFramePr>
        <p:xfrm>
          <a:off x="2232422" y="5119687"/>
          <a:ext cx="8953405" cy="7594600"/>
        </p:xfrm>
        <a:graphic>
          <a:graphicData uri="http://schemas.openxmlformats.org/drawingml/2006/table">
            <a:tbl>
              <a:tblPr bandRow="1">
                <a:tableStyleId>{4C3C2611-4C71-4FC5-86AE-919BDF0F9419}</a:tableStyleId>
              </a:tblPr>
              <a:tblGrid>
                <a:gridCol w="6576946"/>
                <a:gridCol w="2376459"/>
              </a:tblGrid>
              <a:tr h="1487648">
                <a:tc>
                  <a:txBody>
                    <a:bodyPr/>
                    <a:lstStyle/>
                    <a:p>
                      <a:pPr algn="l" defTabSz="914400">
                        <a:defRPr sz="1800" b="0"/>
                      </a:pPr>
                      <a:r>
                        <a:rPr sz="4400" b="1">
                          <a:sym typeface="Helvetica Neue"/>
                        </a:rPr>
                        <a:t>WEB</a:t>
                      </a:r>
                    </a:p>
                  </a:txBody>
                  <a:tcPr marL="50800" marR="50800" marT="50800" marB="50800" anchor="ctr" horzOverflow="overflow">
                    <a:lnL w="63500">
                      <a:solidFill>
                        <a:srgbClr val="000000"/>
                      </a:solidFill>
                      <a:miter lim="400000"/>
                    </a:lnL>
                    <a:lnR w="12700">
                      <a:solidFill>
                        <a:srgbClr val="B8B8B8"/>
                      </a:solidFill>
                      <a:miter lim="400000"/>
                    </a:lnR>
                    <a:lnT w="63500">
                      <a:solidFill>
                        <a:srgbClr val="000000"/>
                      </a:solidFill>
                      <a:miter lim="400000"/>
                    </a:lnT>
                  </a:tcPr>
                </a:tc>
                <a:tc>
                  <a:txBody>
                    <a:bodyPr/>
                    <a:lstStyle/>
                    <a:p>
                      <a:pPr defTabSz="914400">
                        <a:defRPr sz="1800" b="0"/>
                      </a:pPr>
                      <a:r>
                        <a:rPr sz="9300" b="1">
                          <a:sym typeface="Helvetica Neue"/>
                        </a:rPr>
                        <a:t>X</a:t>
                      </a:r>
                    </a:p>
                  </a:txBody>
                  <a:tcPr marL="50800" marR="50800" marT="50800" marB="50800" anchor="ctr" horzOverflow="overflow">
                    <a:lnL w="12700">
                      <a:solidFill>
                        <a:srgbClr val="B8B8B8"/>
                      </a:solidFill>
                      <a:miter lim="400000"/>
                    </a:lnL>
                    <a:lnR w="63500">
                      <a:solidFill>
                        <a:srgbClr val="000000"/>
                      </a:solidFill>
                      <a:miter lim="400000"/>
                    </a:lnR>
                    <a:lnT w="63500">
                      <a:solidFill>
                        <a:srgbClr val="000000"/>
                      </a:solidFill>
                      <a:miter lim="400000"/>
                    </a:lnT>
                  </a:tcPr>
                </a:tc>
              </a:tr>
              <a:tr h="1487648">
                <a:tc>
                  <a:txBody>
                    <a:bodyPr/>
                    <a:lstStyle/>
                    <a:p>
                      <a:pPr algn="l" defTabSz="914400">
                        <a:defRPr sz="1800" b="0"/>
                      </a:pPr>
                      <a:r>
                        <a:rPr sz="4400" b="1">
                          <a:sym typeface="Helvetica Neue"/>
                        </a:rPr>
                        <a:t>LLAMADAS</a:t>
                      </a:r>
                    </a:p>
                  </a:txBody>
                  <a:tcPr marL="50800" marR="50800" marT="50800" marB="50800" anchor="ctr" horzOverflow="overflow">
                    <a:lnL w="63500">
                      <a:solidFill>
                        <a:srgbClr val="000000"/>
                      </a:solidFill>
                      <a:miter lim="400000"/>
                    </a:lnL>
                    <a:lnR w="12700">
                      <a:solidFill>
                        <a:srgbClr val="B8B8B8"/>
                      </a:solidFill>
                      <a:miter lim="400000"/>
                    </a:lnR>
                    <a:solidFill>
                      <a:srgbClr val="FF85FF"/>
                    </a:solidFill>
                  </a:tcPr>
                </a:tc>
                <a:tc>
                  <a:txBody>
                    <a:bodyPr/>
                    <a:lstStyle/>
                    <a:p>
                      <a:pPr defTabSz="914400">
                        <a:defRPr sz="1800" b="0"/>
                      </a:pPr>
                      <a:r>
                        <a:rPr sz="9300" b="1">
                          <a:sym typeface="Helvetica Neue"/>
                        </a:rPr>
                        <a:t>63</a:t>
                      </a:r>
                    </a:p>
                  </a:txBody>
                  <a:tcPr marL="50800" marR="50800" marT="50800" marB="50800" anchor="ctr" horzOverflow="overflow">
                    <a:lnL w="12700">
                      <a:solidFill>
                        <a:srgbClr val="B8B8B8"/>
                      </a:solidFill>
                      <a:miter lim="400000"/>
                    </a:lnL>
                    <a:lnR w="63500">
                      <a:solidFill>
                        <a:srgbClr val="000000"/>
                      </a:solidFill>
                      <a:miter lim="400000"/>
                    </a:lnR>
                    <a:solidFill>
                      <a:srgbClr val="FF85FF"/>
                    </a:solidFill>
                  </a:tcPr>
                </a:tc>
              </a:tr>
              <a:tr h="1487648">
                <a:tc>
                  <a:txBody>
                    <a:bodyPr/>
                    <a:lstStyle/>
                    <a:p>
                      <a:pPr algn="l" defTabSz="914400">
                        <a:defRPr sz="1800" b="0"/>
                      </a:pPr>
                      <a:r>
                        <a:rPr sz="4400" b="1">
                          <a:sym typeface="Helvetica Neue"/>
                        </a:rPr>
                        <a:t>CORREOS ELECTRO.</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defTabSz="914400">
                        <a:defRPr sz="1800" b="0"/>
                      </a:pPr>
                      <a:r>
                        <a:rPr sz="9300" b="1">
                          <a:sym typeface="Helvetica Neue"/>
                        </a:rPr>
                        <a:t>22</a:t>
                      </a:r>
                    </a:p>
                  </a:txBody>
                  <a:tcPr marL="50800" marR="50800" marT="50800" marB="50800" anchor="ctr" horzOverflow="overflow">
                    <a:lnL w="12700">
                      <a:solidFill>
                        <a:srgbClr val="B8B8B8"/>
                      </a:solidFill>
                      <a:miter lim="400000"/>
                    </a:lnL>
                    <a:lnR w="63500">
                      <a:solidFill>
                        <a:srgbClr val="000000"/>
                      </a:solidFill>
                      <a:miter lim="400000"/>
                    </a:lnR>
                  </a:tcPr>
                </a:tc>
              </a:tr>
              <a:tr h="1487648">
                <a:tc>
                  <a:txBody>
                    <a:bodyPr/>
                    <a:lstStyle/>
                    <a:p>
                      <a:pPr algn="l" defTabSz="914400">
                        <a:defRPr sz="1800" b="0"/>
                      </a:pPr>
                      <a:r>
                        <a:rPr sz="4400" b="1">
                          <a:sym typeface="Helvetica Neue"/>
                        </a:rPr>
                        <a:t>PRESENCIALES</a:t>
                      </a:r>
                    </a:p>
                  </a:txBody>
                  <a:tcPr marL="50800" marR="50800" marT="50800" marB="50800" anchor="ctr" horzOverflow="overflow">
                    <a:lnL w="63500">
                      <a:solidFill>
                        <a:srgbClr val="000000"/>
                      </a:solidFill>
                      <a:miter lim="400000"/>
                    </a:lnL>
                    <a:lnR w="12700">
                      <a:solidFill>
                        <a:srgbClr val="B8B8B8"/>
                      </a:solidFill>
                      <a:miter lim="400000"/>
                    </a:lnR>
                    <a:solidFill>
                      <a:srgbClr val="FF85FF"/>
                    </a:solidFill>
                  </a:tcPr>
                </a:tc>
                <a:tc>
                  <a:txBody>
                    <a:bodyPr/>
                    <a:lstStyle/>
                    <a:p>
                      <a:pPr defTabSz="914400">
                        <a:defRPr sz="1800" b="0"/>
                      </a:pPr>
                      <a:r>
                        <a:rPr sz="9300" b="1">
                          <a:sym typeface="Helvetica Neue"/>
                        </a:rPr>
                        <a:t>43</a:t>
                      </a:r>
                    </a:p>
                  </a:txBody>
                  <a:tcPr marL="50800" marR="50800" marT="50800" marB="50800" anchor="ctr" horzOverflow="overflow">
                    <a:lnL w="12700">
                      <a:solidFill>
                        <a:srgbClr val="B8B8B8"/>
                      </a:solidFill>
                      <a:miter lim="400000"/>
                    </a:lnL>
                    <a:lnR w="63500">
                      <a:solidFill>
                        <a:srgbClr val="000000"/>
                      </a:solidFill>
                      <a:miter lim="400000"/>
                    </a:lnR>
                    <a:solidFill>
                      <a:srgbClr val="FF85FF"/>
                    </a:solidFill>
                  </a:tcPr>
                </a:tc>
              </a:tr>
              <a:tr h="1487648">
                <a:tc>
                  <a:txBody>
                    <a:bodyPr/>
                    <a:lstStyle/>
                    <a:p>
                      <a:pPr algn="l" defTabSz="914400">
                        <a:defRPr sz="1800" b="0"/>
                      </a:pPr>
                      <a:r>
                        <a:rPr sz="4400" b="1">
                          <a:sym typeface="Helvetica Neue"/>
                        </a:rPr>
                        <a:t>ACOMPAÑAMIENTOS</a:t>
                      </a:r>
                    </a:p>
                  </a:txBody>
                  <a:tcPr marL="50800" marR="50800" marT="50800" marB="50800" anchor="ctr" horzOverflow="overflow">
                    <a:lnL w="63500">
                      <a:solidFill>
                        <a:srgbClr val="000000"/>
                      </a:solidFill>
                      <a:miter lim="400000"/>
                    </a:lnL>
                    <a:lnR w="12700">
                      <a:solidFill>
                        <a:srgbClr val="B8B8B8"/>
                      </a:solidFill>
                      <a:miter lim="400000"/>
                    </a:lnR>
                    <a:lnB w="63500">
                      <a:solidFill>
                        <a:srgbClr val="000000"/>
                      </a:solidFill>
                      <a:miter lim="400000"/>
                    </a:lnB>
                  </a:tcPr>
                </a:tc>
                <a:tc>
                  <a:txBody>
                    <a:bodyPr/>
                    <a:lstStyle/>
                    <a:p>
                      <a:pPr defTabSz="914400">
                        <a:defRPr sz="1800" b="0"/>
                      </a:pPr>
                      <a:r>
                        <a:rPr sz="9300" b="1">
                          <a:sym typeface="Helvetica Neue"/>
                        </a:rPr>
                        <a:t>7</a:t>
                      </a:r>
                    </a:p>
                  </a:txBody>
                  <a:tcPr marL="50800" marR="50800" marT="50800" marB="50800" anchor="ctr" horzOverflow="overflow">
                    <a:lnL w="12700">
                      <a:solidFill>
                        <a:srgbClr val="B8B8B8"/>
                      </a:solidFill>
                      <a:miter lim="400000"/>
                    </a:lnL>
                    <a:lnR w="63500">
                      <a:solidFill>
                        <a:srgbClr val="000000"/>
                      </a:solidFill>
                      <a:miter lim="400000"/>
                    </a:lnR>
                    <a:lnB w="63500">
                      <a:solidFill>
                        <a:srgbClr val="000000"/>
                      </a:solidFill>
                      <a:miter lim="400000"/>
                    </a:lnB>
                  </a:tcPr>
                </a:tc>
              </a:tr>
            </a:tbl>
          </a:graphicData>
        </a:graphic>
      </p:graphicFrame>
      <p:graphicFrame>
        <p:nvGraphicFramePr>
          <p:cNvPr id="175" name="Tabla"/>
          <p:cNvGraphicFramePr/>
          <p:nvPr/>
        </p:nvGraphicFramePr>
        <p:xfrm>
          <a:off x="12519421" y="5297095"/>
          <a:ext cx="9951763" cy="7083424"/>
        </p:xfrm>
        <a:graphic>
          <a:graphicData uri="http://schemas.openxmlformats.org/drawingml/2006/table">
            <a:tbl>
              <a:tblPr bandRow="1">
                <a:tableStyleId>{4C3C2611-4C71-4FC5-86AE-919BDF0F9419}</a:tableStyleId>
              </a:tblPr>
              <a:tblGrid>
                <a:gridCol w="7300798"/>
                <a:gridCol w="2650965"/>
              </a:tblGrid>
              <a:tr h="1770856">
                <a:tc>
                  <a:txBody>
                    <a:bodyPr/>
                    <a:lstStyle/>
                    <a:p>
                      <a:pPr algn="l" defTabSz="914400">
                        <a:defRPr sz="1800" b="0"/>
                      </a:pPr>
                      <a:r>
                        <a:rPr sz="4400" b="1">
                          <a:sym typeface="Helvetica Neue"/>
                        </a:rPr>
                        <a:t>COGAM (ASESORÍAS)</a:t>
                      </a:r>
                    </a:p>
                  </a:txBody>
                  <a:tcPr marL="50800" marR="50800" marT="50800" marB="50800" anchor="ctr" horzOverflow="overflow">
                    <a:lnL w="76200">
                      <a:solidFill>
                        <a:srgbClr val="000000"/>
                      </a:solidFill>
                      <a:miter lim="400000"/>
                    </a:lnL>
                    <a:lnT w="76200">
                      <a:solidFill>
                        <a:srgbClr val="000000"/>
                      </a:solidFill>
                      <a:miter lim="400000"/>
                    </a:lnT>
                  </a:tcPr>
                </a:tc>
                <a:tc>
                  <a:txBody>
                    <a:bodyPr/>
                    <a:lstStyle/>
                    <a:p>
                      <a:pPr defTabSz="914400">
                        <a:defRPr sz="1800" b="0"/>
                      </a:pPr>
                      <a:r>
                        <a:rPr sz="9300" b="1">
                          <a:sym typeface="Helvetica Neue"/>
                        </a:rPr>
                        <a:t>38</a:t>
                      </a:r>
                    </a:p>
                  </a:txBody>
                  <a:tcPr marL="50800" marR="50800" marT="50800" marB="50800" anchor="ctr" horzOverflow="overflow">
                    <a:lnR w="76200">
                      <a:solidFill>
                        <a:srgbClr val="000000"/>
                      </a:solidFill>
                      <a:miter lim="400000"/>
                    </a:lnR>
                    <a:lnT w="76200">
                      <a:solidFill>
                        <a:srgbClr val="000000"/>
                      </a:solidFill>
                      <a:miter lim="400000"/>
                    </a:lnT>
                  </a:tcPr>
                </a:tc>
              </a:tr>
              <a:tr h="1770856">
                <a:tc>
                  <a:txBody>
                    <a:bodyPr/>
                    <a:lstStyle/>
                    <a:p>
                      <a:pPr algn="l" defTabSz="914400">
                        <a:defRPr sz="1800" b="0"/>
                      </a:pPr>
                      <a:r>
                        <a:rPr sz="4400" b="1">
                          <a:sym typeface="Helvetica Neue"/>
                        </a:rPr>
                        <a:t>PAIHT DE LA CAM</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9300" b="1">
                          <a:sym typeface="Helvetica Neue"/>
                        </a:rPr>
                        <a:t>12</a:t>
                      </a:r>
                    </a:p>
                  </a:txBody>
                  <a:tcPr marL="50800" marR="50800" marT="50800" marB="50800" anchor="ctr" horzOverflow="overflow">
                    <a:lnR w="76200">
                      <a:solidFill>
                        <a:srgbClr val="000000"/>
                      </a:solidFill>
                      <a:miter lim="400000"/>
                    </a:lnR>
                    <a:solidFill>
                      <a:srgbClr val="FF85FF"/>
                    </a:solidFill>
                  </a:tcPr>
                </a:tc>
              </a:tr>
              <a:tr h="1770856">
                <a:tc>
                  <a:txBody>
                    <a:bodyPr/>
                    <a:lstStyle/>
                    <a:p>
                      <a:pPr algn="l" defTabSz="914400">
                        <a:defRPr sz="1800" b="0"/>
                      </a:pPr>
                      <a:r>
                        <a:rPr sz="4400" b="1">
                          <a:sym typeface="Helvetica Neue"/>
                        </a:rPr>
                        <a:t>HOSPITALES (PARTES DE LESIONES)</a:t>
                      </a:r>
                    </a:p>
                  </a:txBody>
                  <a:tcPr marL="50800" marR="50800" marT="50800" marB="50800" anchor="ctr" horzOverflow="overflow">
                    <a:lnL w="76200">
                      <a:solidFill>
                        <a:srgbClr val="000000"/>
                      </a:solidFill>
                      <a:miter lim="400000"/>
                    </a:lnL>
                  </a:tcPr>
                </a:tc>
                <a:tc>
                  <a:txBody>
                    <a:bodyPr/>
                    <a:lstStyle/>
                    <a:p>
                      <a:pPr defTabSz="914400">
                        <a:defRPr sz="1800" b="0"/>
                      </a:pPr>
                      <a:r>
                        <a:rPr sz="9300" b="1">
                          <a:sym typeface="Helvetica Neue"/>
                        </a:rPr>
                        <a:t>3</a:t>
                      </a:r>
                    </a:p>
                  </a:txBody>
                  <a:tcPr marL="50800" marR="50800" marT="50800" marB="50800" anchor="ctr" horzOverflow="overflow">
                    <a:lnR w="76200">
                      <a:solidFill>
                        <a:srgbClr val="000000"/>
                      </a:solidFill>
                      <a:miter lim="400000"/>
                    </a:lnR>
                  </a:tcPr>
                </a:tc>
              </a:tr>
              <a:tr h="1770856">
                <a:tc>
                  <a:txBody>
                    <a:bodyPr/>
                    <a:lstStyle/>
                    <a:p>
                      <a:pPr algn="l" defTabSz="914400">
                        <a:defRPr sz="1800" b="0"/>
                      </a:pPr>
                      <a:r>
                        <a:rPr sz="4400" b="1">
                          <a:sym typeface="Helvetica Neue"/>
                        </a:rPr>
                        <a:t>COMISARÍA POLICÍA</a:t>
                      </a:r>
                    </a:p>
                  </a:txBody>
                  <a:tcPr marL="50800" marR="50800" marT="50800" marB="50800" anchor="ctr" horzOverflow="overflow">
                    <a:lnL w="76200">
                      <a:solidFill>
                        <a:srgbClr val="000000"/>
                      </a:solidFill>
                      <a:miter lim="400000"/>
                    </a:lnL>
                    <a:lnB w="76200">
                      <a:solidFill>
                        <a:srgbClr val="000000"/>
                      </a:solidFill>
                      <a:miter lim="400000"/>
                    </a:lnB>
                    <a:solidFill>
                      <a:srgbClr val="FF85FF"/>
                    </a:solidFill>
                  </a:tcPr>
                </a:tc>
                <a:tc>
                  <a:txBody>
                    <a:bodyPr/>
                    <a:lstStyle/>
                    <a:p>
                      <a:pPr defTabSz="914400">
                        <a:defRPr sz="1800" b="0"/>
                      </a:pPr>
                      <a:r>
                        <a:rPr sz="9300" b="1">
                          <a:sym typeface="Helvetica Neue"/>
                        </a:rPr>
                        <a:t>7</a:t>
                      </a:r>
                    </a:p>
                  </a:txBody>
                  <a:tcPr marL="50800" marR="50800" marT="50800" marB="50800" anchor="ctr" horzOverflow="overflow">
                    <a:lnR w="76200">
                      <a:solidFill>
                        <a:srgbClr val="000000"/>
                      </a:solidFill>
                      <a:miter lim="400000"/>
                    </a:lnR>
                    <a:lnB w="76200">
                      <a:solidFill>
                        <a:srgbClr val="000000"/>
                      </a:solidFill>
                      <a:miter lim="400000"/>
                    </a:lnB>
                    <a:solidFill>
                      <a:srgbClr val="FF85FF"/>
                    </a:solidFill>
                  </a:tcPr>
                </a:tc>
              </a:tr>
            </a:tbl>
          </a:graphicData>
        </a:graphic>
      </p:graphicFrame>
      <p:sp>
        <p:nvSpPr>
          <p:cNvPr id="176" name="ATENCIONES"/>
          <p:cNvSpPr txBox="1"/>
          <p:nvPr/>
        </p:nvSpPr>
        <p:spPr>
          <a:xfrm>
            <a:off x="4830604" y="3451391"/>
            <a:ext cx="3757042" cy="81246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400"/>
            </a:lvl1pPr>
          </a:lstStyle>
          <a:p>
            <a:r>
              <a:t>ATENCIONES</a:t>
            </a:r>
          </a:p>
        </p:txBody>
      </p:sp>
      <p:sp>
        <p:nvSpPr>
          <p:cNvPr id="177" name="DERIVACIONES"/>
          <p:cNvSpPr txBox="1"/>
          <p:nvPr/>
        </p:nvSpPr>
        <p:spPr>
          <a:xfrm>
            <a:off x="15314471" y="3451391"/>
            <a:ext cx="4361663" cy="81246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400"/>
            </a:lvl1pPr>
          </a:lstStyle>
          <a:p>
            <a:r>
              <a:t>DERIVACIONES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MAYORES"/>
          <p:cNvSpPr txBox="1">
            <a:spLocks noGrp="1"/>
          </p:cNvSpPr>
          <p:nvPr>
            <p:ph type="title"/>
          </p:nvPr>
        </p:nvSpPr>
        <p:spPr>
          <a:prstGeom prst="rect">
            <a:avLst/>
          </a:prstGeom>
        </p:spPr>
        <p:txBody>
          <a:bodyPr>
            <a:normAutofit fontScale="90000"/>
          </a:bodyPr>
          <a:lstStyle>
            <a:lvl1pPr defTabSz="796885">
              <a:defRPr sz="19109"/>
            </a:lvl1pPr>
          </a:lstStyle>
          <a:p>
            <a:r>
              <a:t>MAYORES</a:t>
            </a:r>
          </a:p>
        </p:txBody>
      </p:sp>
      <p:sp>
        <p:nvSpPr>
          <p:cNvPr id="180" name="Reunión todos los martes…"/>
          <p:cNvSpPr txBox="1">
            <a:spLocks noGrp="1"/>
          </p:cNvSpPr>
          <p:nvPr>
            <p:ph type="body" sz="half" idx="1"/>
          </p:nvPr>
        </p:nvSpPr>
        <p:spPr>
          <a:prstGeom prst="rect">
            <a:avLst/>
          </a:prstGeom>
        </p:spPr>
        <p:txBody>
          <a:bodyPr/>
          <a:lstStyle/>
          <a:p>
            <a:pPr marL="362984" indent="-362984" defTabSz="640794">
              <a:spcBef>
                <a:spcPts val="3500"/>
              </a:spcBef>
              <a:defRPr sz="5148"/>
            </a:pPr>
            <a:r>
              <a:t>Reunión todos los martes</a:t>
            </a:r>
          </a:p>
          <a:p>
            <a:pPr marL="362984" indent="-362984" defTabSz="640794">
              <a:spcBef>
                <a:spcPts val="3500"/>
              </a:spcBef>
              <a:defRPr sz="5148"/>
            </a:pPr>
            <a:r>
              <a:t>Asistencia de 20 a 30 personas a todas las reuniones</a:t>
            </a:r>
          </a:p>
          <a:p>
            <a:pPr marL="362984" indent="-362984" defTabSz="640794">
              <a:spcBef>
                <a:spcPts val="3500"/>
              </a:spcBef>
              <a:defRPr sz="5148"/>
            </a:pPr>
            <a:r>
              <a:t>Siempre se recauda una contribución  de los asistentes para COGAM</a:t>
            </a:r>
          </a:p>
          <a:p>
            <a:pPr marL="362984" indent="-362984" defTabSz="640794">
              <a:spcBef>
                <a:spcPts val="3500"/>
              </a:spcBef>
              <a:defRPr sz="5148"/>
            </a:pPr>
            <a:r>
              <a:t>36 ACTIVIDADES aparte o conjuntamente con las reuniones semanales, alrededor de las 1000 personas alcanzadas.</a:t>
            </a:r>
          </a:p>
        </p:txBody>
      </p:sp>
      <p:sp>
        <p:nvSpPr>
          <p:cNvPr id="18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pic>
        <p:nvPicPr>
          <p:cNvPr id="182" name="20171128_181447.jpg" descr="20171128_181447.jpg"/>
          <p:cNvPicPr>
            <a:picLocks noChangeAspect="1"/>
          </p:cNvPicPr>
          <p:nvPr/>
        </p:nvPicPr>
        <p:blipFill>
          <a:blip r:embed="rId2">
            <a:extLst/>
          </a:blip>
          <a:stretch>
            <a:fillRect/>
          </a:stretch>
        </p:blipFill>
        <p:spPr>
          <a:xfrm>
            <a:off x="13462519" y="3941394"/>
            <a:ext cx="10970599" cy="82279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ACTIVIDADES MAYORES 2017"/>
          <p:cNvSpPr txBox="1">
            <a:spLocks noGrp="1"/>
          </p:cNvSpPr>
          <p:nvPr>
            <p:ph type="title"/>
          </p:nvPr>
        </p:nvSpPr>
        <p:spPr>
          <a:prstGeom prst="rect">
            <a:avLst/>
          </a:prstGeom>
        </p:spPr>
        <p:txBody>
          <a:bodyPr/>
          <a:lstStyle>
            <a:lvl1pPr defTabSz="796885">
              <a:defRPr sz="12513"/>
            </a:lvl1pPr>
          </a:lstStyle>
          <a:p>
            <a:r>
              <a:t>ACTIVIDADES MAYORES 2017</a:t>
            </a:r>
          </a:p>
        </p:txBody>
      </p:sp>
      <p:sp>
        <p:nvSpPr>
          <p:cNvPr id="18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graphicFrame>
        <p:nvGraphicFramePr>
          <p:cNvPr id="186" name="Tabla"/>
          <p:cNvGraphicFramePr/>
          <p:nvPr/>
        </p:nvGraphicFramePr>
        <p:xfrm>
          <a:off x="2740531" y="4154211"/>
          <a:ext cx="18902937" cy="9591040"/>
        </p:xfrm>
        <a:graphic>
          <a:graphicData uri="http://schemas.openxmlformats.org/drawingml/2006/table">
            <a:tbl>
              <a:tblPr bandRow="1">
                <a:tableStyleId>{4C3C2611-4C71-4FC5-86AE-919BDF0F9419}</a:tableStyleId>
              </a:tblPr>
              <a:tblGrid>
                <a:gridCol w="16194408"/>
                <a:gridCol w="2708529"/>
              </a:tblGrid>
              <a:tr h="1019740">
                <a:tc>
                  <a:txBody>
                    <a:bodyPr/>
                    <a:lstStyle/>
                    <a:p>
                      <a:pPr algn="l" defTabSz="914400">
                        <a:defRPr sz="1800" b="0"/>
                      </a:pPr>
                      <a:r>
                        <a:rPr sz="7200" b="1">
                          <a:sym typeface="Helvetica Neue"/>
                        </a:rPr>
                        <a:t>REUNIONES</a:t>
                      </a:r>
                    </a:p>
                  </a:txBody>
                  <a:tcPr marL="50800" marR="50800" marT="50800" marB="50800" anchor="ctr" horzOverflow="overflow">
                    <a:lnL w="76200">
                      <a:solidFill>
                        <a:srgbClr val="000000"/>
                      </a:solidFill>
                      <a:miter lim="400000"/>
                    </a:lnL>
                    <a:lnR w="12700">
                      <a:solidFill>
                        <a:srgbClr val="B8B8B8"/>
                      </a:solidFill>
                      <a:miter lim="400000"/>
                    </a:lnR>
                    <a:lnT w="76200">
                      <a:solidFill>
                        <a:srgbClr val="000000"/>
                      </a:solidFill>
                      <a:miter lim="400000"/>
                    </a:lnT>
                  </a:tcPr>
                </a:tc>
                <a:tc>
                  <a:txBody>
                    <a:bodyPr/>
                    <a:lstStyle/>
                    <a:p>
                      <a:pPr defTabSz="914400">
                        <a:defRPr sz="1800" b="0"/>
                      </a:pPr>
                      <a:r>
                        <a:rPr sz="7200" b="1">
                          <a:sym typeface="Helvetica Neue"/>
                        </a:rPr>
                        <a:t>46</a:t>
                      </a:r>
                    </a:p>
                  </a:txBody>
                  <a:tcPr marL="50800" marR="50800" marT="50800" marB="50800" anchor="ctr" horzOverflow="overflow">
                    <a:lnL w="12700">
                      <a:solidFill>
                        <a:srgbClr val="B8B8B8"/>
                      </a:solidFill>
                      <a:miter lim="400000"/>
                    </a:lnL>
                    <a:lnR w="76200">
                      <a:solidFill>
                        <a:srgbClr val="000000"/>
                      </a:solidFill>
                      <a:miter lim="400000"/>
                    </a:lnR>
                    <a:lnT w="76200">
                      <a:solidFill>
                        <a:srgbClr val="000000"/>
                      </a:solidFill>
                      <a:miter lim="400000"/>
                    </a:lnT>
                  </a:tcPr>
                </a:tc>
              </a:tr>
              <a:tr h="1019740">
                <a:tc>
                  <a:txBody>
                    <a:bodyPr/>
                    <a:lstStyle/>
                    <a:p>
                      <a:pPr algn="l" defTabSz="914400">
                        <a:defRPr sz="1800" b="0"/>
                      </a:pPr>
                      <a:r>
                        <a:rPr sz="7200" b="1">
                          <a:sym typeface="Helvetica Neue"/>
                        </a:rPr>
                        <a:t>CONFERENCIAS</a:t>
                      </a:r>
                    </a:p>
                  </a:txBody>
                  <a:tcPr marL="50800" marR="50800" marT="50800" marB="50800" anchor="ctr" horzOverflow="overflow">
                    <a:lnL w="76200">
                      <a:solidFill>
                        <a:srgbClr val="000000"/>
                      </a:solidFill>
                      <a:miter lim="400000"/>
                    </a:lnL>
                    <a:lnR w="12700">
                      <a:solidFill>
                        <a:srgbClr val="B8B8B8"/>
                      </a:solidFill>
                      <a:miter lim="400000"/>
                    </a:lnR>
                    <a:solidFill>
                      <a:srgbClr val="FF8AD8"/>
                    </a:solidFill>
                  </a:tcPr>
                </a:tc>
                <a:tc>
                  <a:txBody>
                    <a:bodyPr/>
                    <a:lstStyle/>
                    <a:p>
                      <a:pPr defTabSz="914400">
                        <a:defRPr sz="1800" b="0"/>
                      </a:pPr>
                      <a:r>
                        <a:rPr sz="7200" b="1">
                          <a:sym typeface="Helvetica Neue"/>
                        </a:rPr>
                        <a:t>13</a:t>
                      </a:r>
                    </a:p>
                  </a:txBody>
                  <a:tcPr marL="50800" marR="50800" marT="50800" marB="50800" anchor="ctr" horzOverflow="overflow">
                    <a:lnL w="12700">
                      <a:solidFill>
                        <a:srgbClr val="B8B8B8"/>
                      </a:solidFill>
                      <a:miter lim="400000"/>
                    </a:lnL>
                    <a:lnR w="76200">
                      <a:solidFill>
                        <a:srgbClr val="000000"/>
                      </a:solidFill>
                      <a:miter lim="400000"/>
                    </a:lnR>
                    <a:solidFill>
                      <a:srgbClr val="FF8AD8"/>
                    </a:solidFill>
                  </a:tcPr>
                </a:tc>
              </a:tr>
              <a:tr h="1019740">
                <a:tc>
                  <a:txBody>
                    <a:bodyPr/>
                    <a:lstStyle/>
                    <a:p>
                      <a:pPr algn="l" defTabSz="914400">
                        <a:defRPr sz="1800" b="0"/>
                      </a:pPr>
                      <a:r>
                        <a:rPr sz="7200" b="1">
                          <a:sym typeface="Helvetica Neue"/>
                        </a:rPr>
                        <a:t>TALLERES</a:t>
                      </a:r>
                    </a:p>
                  </a:txBody>
                  <a:tcPr marL="50800" marR="50800" marT="50800" marB="50800" anchor="ctr" horzOverflow="overflow">
                    <a:lnL w="76200">
                      <a:solidFill>
                        <a:srgbClr val="000000"/>
                      </a:solidFill>
                      <a:miter lim="400000"/>
                    </a:lnL>
                    <a:lnR w="12700">
                      <a:solidFill>
                        <a:srgbClr val="B8B8B8"/>
                      </a:solidFill>
                      <a:miter lim="400000"/>
                    </a:lnR>
                  </a:tcPr>
                </a:tc>
                <a:tc>
                  <a:txBody>
                    <a:bodyPr/>
                    <a:lstStyle/>
                    <a:p>
                      <a:pPr defTabSz="914400">
                        <a:defRPr sz="1800" b="0"/>
                      </a:pPr>
                      <a:r>
                        <a:rPr sz="7200" b="1">
                          <a:sym typeface="Helvetica Neue"/>
                        </a:rPr>
                        <a:t>4</a:t>
                      </a:r>
                    </a:p>
                  </a:txBody>
                  <a:tcPr marL="50800" marR="50800" marT="50800" marB="50800" anchor="ctr" horzOverflow="overflow">
                    <a:lnL w="12700">
                      <a:solidFill>
                        <a:srgbClr val="B8B8B8"/>
                      </a:solidFill>
                      <a:miter lim="400000"/>
                    </a:lnL>
                    <a:lnR w="76200">
                      <a:solidFill>
                        <a:srgbClr val="000000"/>
                      </a:solidFill>
                      <a:miter lim="400000"/>
                    </a:lnR>
                  </a:tcPr>
                </a:tc>
              </a:tr>
              <a:tr h="1019740">
                <a:tc>
                  <a:txBody>
                    <a:bodyPr/>
                    <a:lstStyle/>
                    <a:p>
                      <a:pPr algn="l" defTabSz="914400">
                        <a:defRPr sz="1800" b="0"/>
                      </a:pPr>
                      <a:r>
                        <a:rPr sz="7200" b="1">
                          <a:sym typeface="Helvetica Neue"/>
                        </a:rPr>
                        <a:t>VELADAS LITERARIAS Y LIBROS</a:t>
                      </a:r>
                    </a:p>
                  </a:txBody>
                  <a:tcPr marL="50800" marR="50800" marT="50800" marB="50800" anchor="ctr" horzOverflow="overflow">
                    <a:lnL w="76200">
                      <a:solidFill>
                        <a:srgbClr val="000000"/>
                      </a:solidFill>
                      <a:miter lim="400000"/>
                    </a:lnL>
                    <a:lnR w="12700">
                      <a:solidFill>
                        <a:srgbClr val="B8B8B8"/>
                      </a:solidFill>
                      <a:miter lim="400000"/>
                    </a:lnR>
                    <a:solidFill>
                      <a:srgbClr val="FF8AD8"/>
                    </a:solidFill>
                  </a:tcPr>
                </a:tc>
                <a:tc>
                  <a:txBody>
                    <a:bodyPr/>
                    <a:lstStyle/>
                    <a:p>
                      <a:pPr defTabSz="914400">
                        <a:defRPr sz="1800" b="0"/>
                      </a:pPr>
                      <a:r>
                        <a:rPr sz="7200" b="1">
                          <a:sym typeface="Helvetica Neue"/>
                        </a:rPr>
                        <a:t>6</a:t>
                      </a:r>
                    </a:p>
                  </a:txBody>
                  <a:tcPr marL="50800" marR="50800" marT="50800" marB="50800" anchor="ctr" horzOverflow="overflow">
                    <a:lnL w="12700">
                      <a:solidFill>
                        <a:srgbClr val="B8B8B8"/>
                      </a:solidFill>
                      <a:miter lim="400000"/>
                    </a:lnL>
                    <a:lnR w="76200">
                      <a:solidFill>
                        <a:srgbClr val="000000"/>
                      </a:solidFill>
                      <a:miter lim="400000"/>
                    </a:lnR>
                    <a:solidFill>
                      <a:srgbClr val="FF8AD8"/>
                    </a:solidFill>
                  </a:tcPr>
                </a:tc>
              </a:tr>
              <a:tr h="1019740">
                <a:tc>
                  <a:txBody>
                    <a:bodyPr/>
                    <a:lstStyle/>
                    <a:p>
                      <a:pPr algn="l" defTabSz="914400">
                        <a:defRPr sz="1800" b="0"/>
                      </a:pPr>
                      <a:r>
                        <a:rPr sz="7200" b="1">
                          <a:sym typeface="Helvetica Neue"/>
                        </a:rPr>
                        <a:t>VISITAS</a:t>
                      </a:r>
                    </a:p>
                  </a:txBody>
                  <a:tcPr marL="50800" marR="50800" marT="50800" marB="50800" anchor="ctr" horzOverflow="overflow">
                    <a:lnL w="76200">
                      <a:solidFill>
                        <a:srgbClr val="000000"/>
                      </a:solidFill>
                      <a:miter lim="400000"/>
                    </a:lnL>
                    <a:lnR w="12700">
                      <a:solidFill>
                        <a:srgbClr val="B8B8B8"/>
                      </a:solidFill>
                      <a:miter lim="400000"/>
                    </a:lnR>
                  </a:tcPr>
                </a:tc>
                <a:tc>
                  <a:txBody>
                    <a:bodyPr/>
                    <a:lstStyle/>
                    <a:p>
                      <a:pPr defTabSz="914400">
                        <a:defRPr sz="1800" b="0"/>
                      </a:pPr>
                      <a:r>
                        <a:rPr sz="7200" b="1">
                          <a:sym typeface="Helvetica Neue"/>
                        </a:rPr>
                        <a:t>5</a:t>
                      </a:r>
                    </a:p>
                  </a:txBody>
                  <a:tcPr marL="50800" marR="50800" marT="50800" marB="50800" anchor="ctr" horzOverflow="overflow">
                    <a:lnL w="12700">
                      <a:solidFill>
                        <a:srgbClr val="B8B8B8"/>
                      </a:solidFill>
                      <a:miter lim="400000"/>
                    </a:lnL>
                    <a:lnR w="76200">
                      <a:solidFill>
                        <a:srgbClr val="000000"/>
                      </a:solidFill>
                      <a:miter lim="400000"/>
                    </a:lnR>
                  </a:tcPr>
                </a:tc>
              </a:tr>
              <a:tr h="1019740">
                <a:tc>
                  <a:txBody>
                    <a:bodyPr/>
                    <a:lstStyle/>
                    <a:p>
                      <a:pPr algn="l" defTabSz="914400">
                        <a:defRPr sz="1800" b="0"/>
                      </a:pPr>
                      <a:r>
                        <a:rPr sz="7200" b="1">
                          <a:sym typeface="Helvetica Neue"/>
                        </a:rPr>
                        <a:t>CINE (LESGAICINEMAD)</a:t>
                      </a:r>
                    </a:p>
                  </a:txBody>
                  <a:tcPr marL="50800" marR="50800" marT="50800" marB="50800" anchor="ctr" horzOverflow="overflow">
                    <a:lnL w="76200">
                      <a:solidFill>
                        <a:srgbClr val="000000"/>
                      </a:solidFill>
                      <a:miter lim="400000"/>
                    </a:lnL>
                    <a:lnR w="12700">
                      <a:solidFill>
                        <a:srgbClr val="B8B8B8"/>
                      </a:solidFill>
                      <a:miter lim="400000"/>
                    </a:lnR>
                    <a:solidFill>
                      <a:srgbClr val="FF8AD8"/>
                    </a:solidFill>
                  </a:tcPr>
                </a:tc>
                <a:tc>
                  <a:txBody>
                    <a:bodyPr/>
                    <a:lstStyle/>
                    <a:p>
                      <a:pPr defTabSz="914400">
                        <a:defRPr sz="1800" b="0"/>
                      </a:pPr>
                      <a:r>
                        <a:rPr sz="7200" b="1">
                          <a:sym typeface="Helvetica Neue"/>
                        </a:rPr>
                        <a:t>1</a:t>
                      </a:r>
                    </a:p>
                  </a:txBody>
                  <a:tcPr marL="50800" marR="50800" marT="50800" marB="50800" anchor="ctr" horzOverflow="overflow">
                    <a:lnL w="12700">
                      <a:solidFill>
                        <a:srgbClr val="B8B8B8"/>
                      </a:solidFill>
                      <a:miter lim="400000"/>
                    </a:lnL>
                    <a:lnR w="76200">
                      <a:solidFill>
                        <a:srgbClr val="000000"/>
                      </a:solidFill>
                      <a:miter lim="400000"/>
                    </a:lnR>
                    <a:solidFill>
                      <a:srgbClr val="FF8AD8"/>
                    </a:solidFill>
                  </a:tcPr>
                </a:tc>
              </a:tr>
              <a:tr h="1019740">
                <a:tc>
                  <a:txBody>
                    <a:bodyPr/>
                    <a:lstStyle/>
                    <a:p>
                      <a:pPr algn="l" defTabSz="914400">
                        <a:defRPr sz="1800" b="0"/>
                      </a:pPr>
                      <a:r>
                        <a:rPr sz="7200" b="1">
                          <a:sym typeface="Helvetica Neue"/>
                        </a:rPr>
                        <a:t>COMIDAS DE GRUPO</a:t>
                      </a:r>
                    </a:p>
                  </a:txBody>
                  <a:tcPr marL="50800" marR="50800" marT="50800" marB="50800" anchor="ctr" horzOverflow="overflow">
                    <a:lnL w="76200">
                      <a:solidFill>
                        <a:srgbClr val="000000"/>
                      </a:solidFill>
                      <a:miter lim="400000"/>
                    </a:lnL>
                    <a:lnR w="12700">
                      <a:solidFill>
                        <a:srgbClr val="B8B8B8"/>
                      </a:solidFill>
                      <a:miter lim="400000"/>
                    </a:lnR>
                  </a:tcPr>
                </a:tc>
                <a:tc>
                  <a:txBody>
                    <a:bodyPr/>
                    <a:lstStyle/>
                    <a:p>
                      <a:pPr defTabSz="914400">
                        <a:defRPr sz="1800" b="0"/>
                      </a:pPr>
                      <a:r>
                        <a:rPr sz="7200" b="1">
                          <a:sym typeface="Helvetica Neue"/>
                        </a:rPr>
                        <a:t>5</a:t>
                      </a:r>
                    </a:p>
                  </a:txBody>
                  <a:tcPr marL="50800" marR="50800" marT="50800" marB="50800" anchor="ctr" horzOverflow="overflow">
                    <a:lnL w="12700">
                      <a:solidFill>
                        <a:srgbClr val="B8B8B8"/>
                      </a:solidFill>
                      <a:miter lim="400000"/>
                    </a:lnL>
                    <a:lnR w="76200">
                      <a:solidFill>
                        <a:srgbClr val="000000"/>
                      </a:solidFill>
                      <a:miter lim="400000"/>
                    </a:lnR>
                  </a:tcPr>
                </a:tc>
              </a:tr>
              <a:tr h="1019740">
                <a:tc>
                  <a:txBody>
                    <a:bodyPr/>
                    <a:lstStyle/>
                    <a:p>
                      <a:pPr algn="l" defTabSz="914400">
                        <a:defRPr sz="1800" b="0"/>
                      </a:pPr>
                      <a:r>
                        <a:rPr sz="7200" b="1">
                          <a:sym typeface="Helvetica Neue"/>
                        </a:rPr>
                        <a:t>LIBROS PROPIOS</a:t>
                      </a:r>
                    </a:p>
                  </a:txBody>
                  <a:tcPr marL="50800" marR="50800" marT="50800" marB="50800" anchor="ctr" horzOverflow="overflow">
                    <a:lnL w="76200">
                      <a:solidFill>
                        <a:srgbClr val="000000"/>
                      </a:solidFill>
                      <a:miter lim="400000"/>
                    </a:lnL>
                    <a:lnR w="12700">
                      <a:solidFill>
                        <a:srgbClr val="B8B8B8"/>
                      </a:solidFill>
                      <a:miter lim="400000"/>
                    </a:lnR>
                    <a:lnB w="76200">
                      <a:solidFill>
                        <a:srgbClr val="000000"/>
                      </a:solidFill>
                      <a:miter lim="400000"/>
                    </a:lnB>
                    <a:solidFill>
                      <a:srgbClr val="FF8AD8"/>
                    </a:solidFill>
                  </a:tcPr>
                </a:tc>
                <a:tc>
                  <a:txBody>
                    <a:bodyPr/>
                    <a:lstStyle/>
                    <a:p>
                      <a:pPr defTabSz="914400">
                        <a:defRPr sz="1800" b="0"/>
                      </a:pPr>
                      <a:r>
                        <a:rPr sz="7200" b="1">
                          <a:sym typeface="Helvetica Neue"/>
                        </a:rPr>
                        <a:t>1</a:t>
                      </a:r>
                    </a:p>
                  </a:txBody>
                  <a:tcPr marL="50800" marR="50800" marT="50800" marB="50800" anchor="ctr" horzOverflow="overflow">
                    <a:lnL w="12700">
                      <a:solidFill>
                        <a:srgbClr val="B8B8B8"/>
                      </a:solidFill>
                      <a:miter lim="400000"/>
                    </a:lnL>
                    <a:lnR w="76200">
                      <a:solidFill>
                        <a:srgbClr val="000000"/>
                      </a:solidFill>
                      <a:miter lim="400000"/>
                    </a:lnR>
                    <a:lnB w="76200">
                      <a:solidFill>
                        <a:srgbClr val="000000"/>
                      </a:solidFill>
                      <a:miter lim="400000"/>
                    </a:lnB>
                    <a:solidFill>
                      <a:srgbClr val="FF8AD8"/>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EMAS TRATADOS"/>
          <p:cNvSpPr txBox="1">
            <a:spLocks noGrp="1"/>
          </p:cNvSpPr>
          <p:nvPr>
            <p:ph type="title"/>
          </p:nvPr>
        </p:nvSpPr>
        <p:spPr>
          <a:prstGeom prst="rect">
            <a:avLst/>
          </a:prstGeom>
        </p:spPr>
        <p:txBody>
          <a:bodyPr/>
          <a:lstStyle>
            <a:lvl1pPr>
              <a:defRPr sz="17600"/>
            </a:lvl1pPr>
          </a:lstStyle>
          <a:p>
            <a:r>
              <a:t>TEMAS TRATADOS</a:t>
            </a:r>
          </a:p>
        </p:txBody>
      </p:sp>
      <p:sp>
        <p:nvSpPr>
          <p:cNvPr id="189" name="HISTORIA…"/>
          <p:cNvSpPr txBox="1">
            <a:spLocks noGrp="1"/>
          </p:cNvSpPr>
          <p:nvPr>
            <p:ph type="body" sz="half" idx="1"/>
          </p:nvPr>
        </p:nvSpPr>
        <p:spPr>
          <a:xfrm>
            <a:off x="348350" y="3611859"/>
            <a:ext cx="12849729" cy="8776489"/>
          </a:xfrm>
          <a:prstGeom prst="rect">
            <a:avLst/>
          </a:prstGeom>
        </p:spPr>
        <p:txBody>
          <a:bodyPr/>
          <a:lstStyle/>
          <a:p>
            <a:pPr marL="307140" indent="-307140" defTabSz="542210">
              <a:spcBef>
                <a:spcPts val="2900"/>
              </a:spcBef>
              <a:defRPr sz="4026"/>
            </a:pPr>
            <a:r>
              <a:t>HISTORIA</a:t>
            </a:r>
          </a:p>
          <a:p>
            <a:pPr marL="307140" indent="-307140" defTabSz="542210">
              <a:spcBef>
                <a:spcPts val="2900"/>
              </a:spcBef>
              <a:defRPr sz="4026"/>
            </a:pPr>
            <a:r>
              <a:t>HISTORIA DE MADRID</a:t>
            </a:r>
          </a:p>
          <a:p>
            <a:pPr marL="307140" indent="-307140" defTabSz="542210">
              <a:spcBef>
                <a:spcPts val="2900"/>
              </a:spcBef>
              <a:defRPr sz="4026"/>
            </a:pPr>
            <a:r>
              <a:t>HISTORIA LGTB+</a:t>
            </a:r>
          </a:p>
          <a:p>
            <a:pPr marL="307140" indent="-307140" defTabSz="542210">
              <a:spcBef>
                <a:spcPts val="2900"/>
              </a:spcBef>
              <a:defRPr sz="4026"/>
            </a:pPr>
            <a:r>
              <a:t>CINE Y TEATRO</a:t>
            </a:r>
          </a:p>
          <a:p>
            <a:pPr marL="307140" indent="-307140" defTabSz="542210">
              <a:spcBef>
                <a:spcPts val="2900"/>
              </a:spcBef>
              <a:defRPr sz="4026"/>
            </a:pPr>
            <a:r>
              <a:t>SALUD</a:t>
            </a:r>
          </a:p>
          <a:p>
            <a:pPr marL="307140" indent="-307140" defTabSz="542210">
              <a:spcBef>
                <a:spcPts val="2900"/>
              </a:spcBef>
              <a:defRPr sz="4026"/>
            </a:pPr>
            <a:r>
              <a:t>ARTE</a:t>
            </a:r>
          </a:p>
          <a:p>
            <a:pPr marL="307140" indent="-307140" defTabSz="542210">
              <a:spcBef>
                <a:spcPts val="2900"/>
              </a:spcBef>
              <a:defRPr sz="4026"/>
            </a:pPr>
            <a:r>
              <a:t>MÚSICA</a:t>
            </a:r>
          </a:p>
          <a:p>
            <a:pPr marL="307140" indent="-307140" defTabSz="542210">
              <a:spcBef>
                <a:spcPts val="2900"/>
              </a:spcBef>
              <a:defRPr sz="4026"/>
            </a:pPr>
            <a:r>
              <a:t>LITERATURA</a:t>
            </a:r>
          </a:p>
          <a:p>
            <a:pPr marL="307140" indent="-307140" defTabSz="542210">
              <a:spcBef>
                <a:spcPts val="2900"/>
              </a:spcBef>
              <a:defRPr sz="4026"/>
            </a:pPr>
            <a:r>
              <a:t>DISCAPACIDAD</a:t>
            </a:r>
          </a:p>
        </p:txBody>
      </p:sp>
      <p:sp>
        <p:nvSpPr>
          <p:cNvPr id="19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pic>
        <p:nvPicPr>
          <p:cNvPr id="191" name="IMG_3290.jpg" descr="IMG_3290.jpg"/>
          <p:cNvPicPr>
            <a:picLocks noChangeAspect="1"/>
          </p:cNvPicPr>
          <p:nvPr/>
        </p:nvPicPr>
        <p:blipFill>
          <a:blip r:embed="rId2">
            <a:extLst/>
          </a:blip>
          <a:stretch>
            <a:fillRect/>
          </a:stretch>
        </p:blipFill>
        <p:spPr>
          <a:xfrm>
            <a:off x="11380786" y="3123303"/>
            <a:ext cx="13004801" cy="9753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LIBRO"/>
          <p:cNvSpPr txBox="1">
            <a:spLocks noGrp="1"/>
          </p:cNvSpPr>
          <p:nvPr>
            <p:ph type="title"/>
          </p:nvPr>
        </p:nvSpPr>
        <p:spPr>
          <a:prstGeom prst="rect">
            <a:avLst/>
          </a:prstGeom>
        </p:spPr>
        <p:txBody>
          <a:bodyPr/>
          <a:lstStyle>
            <a:lvl1pPr>
              <a:defRPr sz="18000"/>
            </a:lvl1pPr>
          </a:lstStyle>
          <a:p>
            <a:r>
              <a:t>LIBRO</a:t>
            </a:r>
          </a:p>
        </p:txBody>
      </p:sp>
      <p:sp>
        <p:nvSpPr>
          <p:cNvPr id="194" name="“ORGULLO MADURO” es una colección de relatos, poemas y mini-ensayos aportados por los miembros del Grupo de Mayores"/>
          <p:cNvSpPr txBox="1">
            <a:spLocks noGrp="1"/>
          </p:cNvSpPr>
          <p:nvPr>
            <p:ph type="body" idx="1"/>
          </p:nvPr>
        </p:nvSpPr>
        <p:spPr>
          <a:xfrm>
            <a:off x="6937994" y="3667125"/>
            <a:ext cx="16880459" cy="8776488"/>
          </a:xfrm>
          <a:prstGeom prst="rect">
            <a:avLst/>
          </a:prstGeom>
        </p:spPr>
        <p:txBody>
          <a:bodyPr/>
          <a:lstStyle>
            <a:lvl1pPr marL="465364" indent="-465364">
              <a:defRPr sz="9300"/>
            </a:lvl1pPr>
          </a:lstStyle>
          <a:p>
            <a:r>
              <a:t>“ORGULLO MADURO” es una colección de relatos, poemas y mini-ensayos aportados por los miembros del Grupo de Mayores</a:t>
            </a:r>
          </a:p>
        </p:txBody>
      </p:sp>
      <p:sp>
        <p:nvSpPr>
          <p:cNvPr id="19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196" name="orgullo.maduro.jpg" descr="orgullo.maduro.jpg"/>
          <p:cNvPicPr>
            <a:picLocks noChangeAspect="1"/>
          </p:cNvPicPr>
          <p:nvPr/>
        </p:nvPicPr>
        <p:blipFill>
          <a:blip r:embed="rId2">
            <a:extLst/>
          </a:blip>
          <a:stretch>
            <a:fillRect/>
          </a:stretch>
        </p:blipFill>
        <p:spPr>
          <a:xfrm>
            <a:off x="-5835942" y="3596478"/>
            <a:ext cx="12622541" cy="90590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LESBIANAS"/>
          <p:cNvSpPr txBox="1">
            <a:spLocks noGrp="1"/>
          </p:cNvSpPr>
          <p:nvPr>
            <p:ph type="title"/>
          </p:nvPr>
        </p:nvSpPr>
        <p:spPr>
          <a:prstGeom prst="rect">
            <a:avLst/>
          </a:prstGeom>
        </p:spPr>
        <p:txBody>
          <a:bodyPr/>
          <a:lstStyle>
            <a:lvl1pPr>
              <a:defRPr sz="18900"/>
            </a:lvl1pPr>
          </a:lstStyle>
          <a:p>
            <a:r>
              <a:t>LESBIANAS</a:t>
            </a:r>
          </a:p>
        </p:txBody>
      </p:sp>
      <p:sp>
        <p:nvSpPr>
          <p:cNvPr id="199" name="Reunión los viernes…"/>
          <p:cNvSpPr txBox="1">
            <a:spLocks noGrp="1"/>
          </p:cNvSpPr>
          <p:nvPr>
            <p:ph type="body" sz="half" idx="1"/>
          </p:nvPr>
        </p:nvSpPr>
        <p:spPr>
          <a:xfrm>
            <a:off x="348350" y="3667125"/>
            <a:ext cx="10079386" cy="8776488"/>
          </a:xfrm>
          <a:prstGeom prst="rect">
            <a:avLst/>
          </a:prstGeom>
        </p:spPr>
        <p:txBody>
          <a:bodyPr/>
          <a:lstStyle/>
          <a:p>
            <a:pPr marL="381598" indent="-381598" defTabSz="673655">
              <a:spcBef>
                <a:spcPts val="3600"/>
              </a:spcBef>
              <a:defRPr sz="5166"/>
            </a:pPr>
            <a:r>
              <a:t>Reunión los viernes</a:t>
            </a:r>
          </a:p>
          <a:p>
            <a:pPr marL="381598" indent="-381598" defTabSz="673655">
              <a:spcBef>
                <a:spcPts val="3600"/>
              </a:spcBef>
              <a:defRPr sz="5166"/>
            </a:pPr>
            <a:r>
              <a:t>Concienciación</a:t>
            </a:r>
          </a:p>
          <a:p>
            <a:pPr marL="381598" indent="-381598" defTabSz="673655">
              <a:spcBef>
                <a:spcPts val="3600"/>
              </a:spcBef>
              <a:defRPr sz="5166"/>
            </a:pPr>
            <a:r>
              <a:t>Educación</a:t>
            </a:r>
          </a:p>
          <a:p>
            <a:pPr marL="381598" indent="-381598" defTabSz="673655">
              <a:spcBef>
                <a:spcPts val="3600"/>
              </a:spcBef>
              <a:defRPr sz="5166"/>
            </a:pPr>
            <a:r>
              <a:t>Información</a:t>
            </a:r>
          </a:p>
          <a:p>
            <a:pPr marL="381598" indent="-381598" defTabSz="673655">
              <a:spcBef>
                <a:spcPts val="3600"/>
              </a:spcBef>
              <a:defRPr sz="5166"/>
            </a:pPr>
            <a:r>
              <a:t>Socialización</a:t>
            </a:r>
          </a:p>
          <a:p>
            <a:pPr marL="381598" indent="-381598" defTabSz="673655">
              <a:spcBef>
                <a:spcPts val="3600"/>
              </a:spcBef>
              <a:defRPr sz="5166"/>
            </a:pPr>
            <a:r>
              <a:t>Más de 20 actividades con asistencia de unas 511 personas  </a:t>
            </a:r>
          </a:p>
        </p:txBody>
      </p:sp>
      <p:sp>
        <p:nvSpPr>
          <p:cNvPr id="20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pic>
        <p:nvPicPr>
          <p:cNvPr id="201" name="images.jpeg" descr="images.jpeg"/>
          <p:cNvPicPr>
            <a:picLocks noChangeAspect="1"/>
          </p:cNvPicPr>
          <p:nvPr/>
        </p:nvPicPr>
        <p:blipFill>
          <a:blip r:embed="rId2">
            <a:extLst/>
          </a:blip>
          <a:stretch>
            <a:fillRect/>
          </a:stretch>
        </p:blipFill>
        <p:spPr>
          <a:xfrm>
            <a:off x="11121782" y="3610092"/>
            <a:ext cx="13360122" cy="889055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ACTIVIDADES 2017"/>
          <p:cNvSpPr txBox="1">
            <a:spLocks noGrp="1"/>
          </p:cNvSpPr>
          <p:nvPr>
            <p:ph type="title"/>
          </p:nvPr>
        </p:nvSpPr>
        <p:spPr>
          <a:prstGeom prst="rect">
            <a:avLst/>
          </a:prstGeom>
        </p:spPr>
        <p:txBody>
          <a:bodyPr/>
          <a:lstStyle>
            <a:lvl1pPr>
              <a:defRPr sz="18800"/>
            </a:lvl1pPr>
          </a:lstStyle>
          <a:p>
            <a:r>
              <a:t>ACTIVIDADES 2017</a:t>
            </a:r>
          </a:p>
        </p:txBody>
      </p:sp>
      <p:sp>
        <p:nvSpPr>
          <p:cNvPr id="204"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graphicFrame>
        <p:nvGraphicFramePr>
          <p:cNvPr id="205" name="Tabla"/>
          <p:cNvGraphicFramePr/>
          <p:nvPr/>
        </p:nvGraphicFramePr>
        <p:xfrm>
          <a:off x="2089547" y="3881437"/>
          <a:ext cx="20811565" cy="9281159"/>
        </p:xfrm>
        <a:graphic>
          <a:graphicData uri="http://schemas.openxmlformats.org/drawingml/2006/table">
            <a:tbl>
              <a:tblPr bandRow="1">
                <a:tableStyleId>{4C3C2611-4C71-4FC5-86AE-919BDF0F9419}</a:tableStyleId>
              </a:tblPr>
              <a:tblGrid>
                <a:gridCol w="17525162"/>
                <a:gridCol w="3286403"/>
              </a:tblGrid>
              <a:tr h="920718">
                <a:tc>
                  <a:txBody>
                    <a:bodyPr/>
                    <a:lstStyle/>
                    <a:p>
                      <a:pPr algn="l" defTabSz="914400">
                        <a:defRPr sz="1800" b="0"/>
                      </a:pPr>
                      <a:r>
                        <a:rPr sz="6100" b="1">
                          <a:sym typeface="Helvetica Neue"/>
                        </a:rPr>
                        <a:t>CLASES DE BAILE</a:t>
                      </a:r>
                    </a:p>
                  </a:txBody>
                  <a:tcPr marL="50800" marR="50800" marT="50800" marB="50800" anchor="ctr" horzOverflow="overflow">
                    <a:lnL w="63500">
                      <a:solidFill>
                        <a:srgbClr val="000000"/>
                      </a:solidFill>
                      <a:miter lim="400000"/>
                    </a:lnL>
                    <a:lnR w="12700">
                      <a:solidFill>
                        <a:srgbClr val="B8B8B8"/>
                      </a:solidFill>
                      <a:miter lim="400000"/>
                    </a:lnR>
                    <a:lnT w="63500">
                      <a:solidFill>
                        <a:srgbClr val="000000"/>
                      </a:solidFill>
                      <a:miter lim="400000"/>
                    </a:lnT>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lnT w="63500">
                      <a:solidFill>
                        <a:srgbClr val="000000"/>
                      </a:solidFill>
                      <a:miter lim="400000"/>
                    </a:lnT>
                  </a:tcPr>
                </a:tc>
              </a:tr>
              <a:tr h="920718">
                <a:tc>
                  <a:txBody>
                    <a:bodyPr/>
                    <a:lstStyle/>
                    <a:p>
                      <a:pPr algn="l" defTabSz="914400">
                        <a:defRPr sz="1800" b="0"/>
                      </a:pPr>
                      <a:r>
                        <a:rPr sz="6100" b="1">
                          <a:sym typeface="Helvetica Neue"/>
                        </a:rPr>
                        <a:t>COMIDAS DE GRUPO</a:t>
                      </a:r>
                    </a:p>
                  </a:txBody>
                  <a:tcPr marL="50800" marR="50800" marT="50800" marB="50800" anchor="ctr" horzOverflow="overflow">
                    <a:lnL w="63500">
                      <a:solidFill>
                        <a:srgbClr val="000000"/>
                      </a:solidFill>
                      <a:miter lim="400000"/>
                    </a:lnL>
                    <a:lnR w="12700">
                      <a:solidFill>
                        <a:srgbClr val="B8B8B8"/>
                      </a:solidFill>
                      <a:miter lim="400000"/>
                    </a:lnR>
                    <a:solidFill>
                      <a:srgbClr val="76D6FF"/>
                    </a:solidFill>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solidFill>
                      <a:srgbClr val="76D6FF"/>
                    </a:solidFill>
                  </a:tcPr>
                </a:tc>
              </a:tr>
              <a:tr h="920718">
                <a:tc>
                  <a:txBody>
                    <a:bodyPr/>
                    <a:lstStyle/>
                    <a:p>
                      <a:pPr algn="l" defTabSz="914400">
                        <a:defRPr sz="1800" b="0"/>
                      </a:pPr>
                      <a:r>
                        <a:rPr sz="6100" b="1">
                          <a:sym typeface="Helvetica Neue"/>
                        </a:rPr>
                        <a:t>TALLERES</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defTabSz="914400">
                        <a:defRPr sz="1800" b="0"/>
                      </a:pPr>
                      <a:r>
                        <a:rPr sz="6100" b="1">
                          <a:sym typeface="Helvetica Neue"/>
                        </a:rPr>
                        <a:t>5</a:t>
                      </a:r>
                    </a:p>
                  </a:txBody>
                  <a:tcPr marL="50800" marR="50800" marT="50800" marB="50800" anchor="ctr" horzOverflow="overflow">
                    <a:lnL w="12700">
                      <a:solidFill>
                        <a:srgbClr val="B8B8B8"/>
                      </a:solidFill>
                      <a:miter lim="400000"/>
                    </a:lnL>
                    <a:lnR w="63500">
                      <a:solidFill>
                        <a:srgbClr val="000000"/>
                      </a:solidFill>
                      <a:miter lim="400000"/>
                    </a:lnR>
                  </a:tcPr>
                </a:tc>
              </a:tr>
              <a:tr h="920718">
                <a:tc>
                  <a:txBody>
                    <a:bodyPr/>
                    <a:lstStyle/>
                    <a:p>
                      <a:pPr algn="l" defTabSz="914400">
                        <a:defRPr sz="1800" b="0"/>
                      </a:pPr>
                      <a:r>
                        <a:rPr sz="6100" b="1">
                          <a:sym typeface="Helvetica Neue"/>
                        </a:rPr>
                        <a:t>CINE (1 SESIÓN EN LESGAICINEMAD)</a:t>
                      </a:r>
                    </a:p>
                  </a:txBody>
                  <a:tcPr marL="50800" marR="50800" marT="50800" marB="50800" anchor="ctr" horzOverflow="overflow">
                    <a:lnL w="63500">
                      <a:solidFill>
                        <a:srgbClr val="000000"/>
                      </a:solidFill>
                      <a:miter lim="400000"/>
                    </a:lnL>
                    <a:lnR w="12700">
                      <a:solidFill>
                        <a:srgbClr val="B8B8B8"/>
                      </a:solidFill>
                      <a:miter lim="400000"/>
                    </a:lnR>
                    <a:solidFill>
                      <a:srgbClr val="76D6FF"/>
                    </a:solidFill>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solidFill>
                      <a:srgbClr val="76D6FF"/>
                    </a:solidFill>
                  </a:tcPr>
                </a:tc>
              </a:tr>
              <a:tr h="920718">
                <a:tc>
                  <a:txBody>
                    <a:bodyPr/>
                    <a:lstStyle/>
                    <a:p>
                      <a:pPr algn="l" defTabSz="914400">
                        <a:defRPr sz="1800" b="0"/>
                      </a:pPr>
                      <a:r>
                        <a:rPr sz="6100" b="1">
                          <a:sym typeface="Helvetica Neue"/>
                        </a:rPr>
                        <a:t>CHARLAS</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tcPr>
                </a:tc>
              </a:tr>
              <a:tr h="920718">
                <a:tc>
                  <a:txBody>
                    <a:bodyPr/>
                    <a:lstStyle/>
                    <a:p>
                      <a:pPr algn="l" defTabSz="914400">
                        <a:defRPr sz="1800" b="0"/>
                      </a:pPr>
                      <a:r>
                        <a:rPr sz="6100" b="1">
                          <a:sym typeface="Helvetica Neue"/>
                        </a:rPr>
                        <a:t>VISITAS</a:t>
                      </a:r>
                    </a:p>
                  </a:txBody>
                  <a:tcPr marL="50800" marR="50800" marT="50800" marB="50800" anchor="ctr" horzOverflow="overflow">
                    <a:lnL w="63500">
                      <a:solidFill>
                        <a:srgbClr val="000000"/>
                      </a:solidFill>
                      <a:miter lim="400000"/>
                    </a:lnL>
                    <a:lnR w="12700">
                      <a:solidFill>
                        <a:srgbClr val="B8B8B8"/>
                      </a:solidFill>
                      <a:miter lim="400000"/>
                    </a:lnR>
                    <a:solidFill>
                      <a:srgbClr val="76D6FF"/>
                    </a:solidFill>
                  </a:tcPr>
                </a:tc>
                <a:tc>
                  <a:txBody>
                    <a:bodyPr/>
                    <a:lstStyle/>
                    <a:p>
                      <a:pPr defTabSz="914400">
                        <a:defRPr sz="1800" b="0"/>
                      </a:pPr>
                      <a:r>
                        <a:rPr sz="6100" b="1">
                          <a:sym typeface="Helvetica Neue"/>
                        </a:rPr>
                        <a:t>1</a:t>
                      </a:r>
                    </a:p>
                  </a:txBody>
                  <a:tcPr marL="50800" marR="50800" marT="50800" marB="50800" anchor="ctr" horzOverflow="overflow">
                    <a:lnL w="12700">
                      <a:solidFill>
                        <a:srgbClr val="B8B8B8"/>
                      </a:solidFill>
                      <a:miter lim="400000"/>
                    </a:lnL>
                    <a:lnR w="63500">
                      <a:solidFill>
                        <a:srgbClr val="000000"/>
                      </a:solidFill>
                      <a:miter lim="400000"/>
                    </a:lnR>
                    <a:solidFill>
                      <a:srgbClr val="76D6FF"/>
                    </a:solidFill>
                  </a:tcPr>
                </a:tc>
              </a:tr>
              <a:tr h="920718">
                <a:tc>
                  <a:txBody>
                    <a:bodyPr/>
                    <a:lstStyle/>
                    <a:p>
                      <a:pPr algn="l" defTabSz="914400">
                        <a:defRPr sz="1800" b="0"/>
                      </a:pPr>
                      <a:r>
                        <a:rPr sz="6100" b="1">
                          <a:sym typeface="Helvetica Neue"/>
                        </a:rPr>
                        <a:t>COLABORACIÓN EN MANIFESTACIONES</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tcPr>
                </a:tc>
              </a:tr>
              <a:tr h="920718">
                <a:tc>
                  <a:txBody>
                    <a:bodyPr/>
                    <a:lstStyle/>
                    <a:p>
                      <a:pPr algn="l" defTabSz="914400">
                        <a:defRPr sz="1800" b="0"/>
                      </a:pPr>
                      <a:r>
                        <a:rPr sz="6100" b="1">
                          <a:sym typeface="Helvetica Neue"/>
                        </a:rPr>
                        <a:t>TEATRO (Microteatro)</a:t>
                      </a:r>
                    </a:p>
                  </a:txBody>
                  <a:tcPr marL="50800" marR="50800" marT="50800" marB="50800" anchor="ctr" horzOverflow="overflow">
                    <a:lnL w="63500">
                      <a:solidFill>
                        <a:srgbClr val="000000"/>
                      </a:solidFill>
                      <a:miter lim="400000"/>
                    </a:lnL>
                    <a:lnR w="12700">
                      <a:solidFill>
                        <a:srgbClr val="B8B8B8"/>
                      </a:solidFill>
                      <a:miter lim="400000"/>
                    </a:lnR>
                    <a:solidFill>
                      <a:srgbClr val="76D6FF"/>
                    </a:solidFill>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solidFill>
                      <a:srgbClr val="76D6FF"/>
                    </a:solidFill>
                  </a:tcPr>
                </a:tc>
              </a:tr>
              <a:tr h="920718">
                <a:tc>
                  <a:txBody>
                    <a:bodyPr/>
                    <a:lstStyle/>
                    <a:p>
                      <a:pPr algn="l" defTabSz="914400">
                        <a:defRPr sz="1800" b="0"/>
                      </a:pPr>
                      <a:r>
                        <a:rPr sz="6100" b="1">
                          <a:sym typeface="Helvetica Neue"/>
                        </a:rPr>
                        <a:t>ENCUENTROS</a:t>
                      </a:r>
                    </a:p>
                  </a:txBody>
                  <a:tcPr marL="50800" marR="50800" marT="50800" marB="50800" anchor="ctr" horzOverflow="overflow">
                    <a:lnL w="63500">
                      <a:solidFill>
                        <a:srgbClr val="000000"/>
                      </a:solidFill>
                      <a:miter lim="400000"/>
                    </a:lnL>
                    <a:lnR w="12700">
                      <a:solidFill>
                        <a:srgbClr val="B8B8B8"/>
                      </a:solidFill>
                      <a:miter lim="400000"/>
                    </a:lnR>
                    <a:lnB w="63500">
                      <a:solidFill>
                        <a:srgbClr val="000000"/>
                      </a:solidFill>
                      <a:miter lim="400000"/>
                    </a:lnB>
                  </a:tcPr>
                </a:tc>
                <a:tc>
                  <a:txBody>
                    <a:bodyPr/>
                    <a:lstStyle/>
                    <a:p>
                      <a:pPr defTabSz="914400">
                        <a:defRPr sz="1800" b="0"/>
                      </a:pPr>
                      <a:r>
                        <a:rPr sz="6100" b="1">
                          <a:sym typeface="Helvetica Neue"/>
                        </a:rPr>
                        <a:t>2</a:t>
                      </a:r>
                    </a:p>
                  </a:txBody>
                  <a:tcPr marL="50800" marR="50800" marT="50800" marB="50800" anchor="ctr" horzOverflow="overflow">
                    <a:lnL w="12700">
                      <a:solidFill>
                        <a:srgbClr val="B8B8B8"/>
                      </a:solidFill>
                      <a:miter lim="400000"/>
                    </a:lnL>
                    <a:lnR w="63500">
                      <a:solidFill>
                        <a:srgbClr val="000000"/>
                      </a:solidFill>
                      <a:miter lim="400000"/>
                    </a:lnR>
                    <a:lnB w="635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EMAS"/>
          <p:cNvSpPr txBox="1">
            <a:spLocks noGrp="1"/>
          </p:cNvSpPr>
          <p:nvPr>
            <p:ph type="title"/>
          </p:nvPr>
        </p:nvSpPr>
        <p:spPr>
          <a:prstGeom prst="rect">
            <a:avLst/>
          </a:prstGeom>
        </p:spPr>
        <p:txBody>
          <a:bodyPr>
            <a:normAutofit fontScale="90000"/>
          </a:bodyPr>
          <a:lstStyle>
            <a:lvl1pPr defTabSz="796885">
              <a:defRPr sz="19012"/>
            </a:lvl1pPr>
          </a:lstStyle>
          <a:p>
            <a:r>
              <a:t>TEMAS</a:t>
            </a:r>
          </a:p>
        </p:txBody>
      </p:sp>
      <p:sp>
        <p:nvSpPr>
          <p:cNvPr id="208" name="SEXUALIDAD…"/>
          <p:cNvSpPr txBox="1">
            <a:spLocks noGrp="1"/>
          </p:cNvSpPr>
          <p:nvPr>
            <p:ph type="body" sz="half" idx="1"/>
          </p:nvPr>
        </p:nvSpPr>
        <p:spPr>
          <a:prstGeom prst="rect">
            <a:avLst/>
          </a:prstGeom>
        </p:spPr>
        <p:txBody>
          <a:bodyPr/>
          <a:lstStyle/>
          <a:p>
            <a:pPr>
              <a:defRPr sz="5900"/>
            </a:pPr>
            <a:r>
              <a:t>SEXUALIDAD</a:t>
            </a:r>
          </a:p>
          <a:p>
            <a:pPr>
              <a:defRPr sz="5900"/>
            </a:pPr>
            <a:r>
              <a:t>REPRODUCCIÓN</a:t>
            </a:r>
          </a:p>
          <a:p>
            <a:pPr>
              <a:defRPr sz="5900"/>
            </a:pPr>
            <a:r>
              <a:t>RELACIONES LÉSBICAS</a:t>
            </a:r>
          </a:p>
          <a:p>
            <a:pPr>
              <a:defRPr sz="5900"/>
            </a:pPr>
            <a:r>
              <a:t>DEPENDENCIA AFECTIVA</a:t>
            </a:r>
          </a:p>
          <a:p>
            <a:pPr>
              <a:defRPr sz="5900"/>
            </a:pPr>
            <a:r>
              <a:t>VIENTRES DE ALQUILER</a:t>
            </a:r>
          </a:p>
          <a:p>
            <a:pPr>
              <a:defRPr sz="5900"/>
            </a:pPr>
            <a:r>
              <a:t>DEFENSA PERSONAL</a:t>
            </a:r>
          </a:p>
        </p:txBody>
      </p:sp>
      <p:sp>
        <p:nvSpPr>
          <p:cNvPr id="209"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pic>
        <p:nvPicPr>
          <p:cNvPr id="210" name="Unknown.jpeg" descr="Unknown.jpeg"/>
          <p:cNvPicPr>
            <a:picLocks noChangeAspect="1"/>
          </p:cNvPicPr>
          <p:nvPr/>
        </p:nvPicPr>
        <p:blipFill>
          <a:blip r:embed="rId2">
            <a:extLst/>
          </a:blip>
          <a:stretch>
            <a:fillRect/>
          </a:stretch>
        </p:blipFill>
        <p:spPr>
          <a:xfrm>
            <a:off x="12510677" y="3241489"/>
            <a:ext cx="12030801" cy="92943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BISEXUALES"/>
          <p:cNvSpPr txBox="1">
            <a:spLocks noGrp="1"/>
          </p:cNvSpPr>
          <p:nvPr>
            <p:ph type="title"/>
          </p:nvPr>
        </p:nvSpPr>
        <p:spPr>
          <a:prstGeom prst="rect">
            <a:avLst/>
          </a:prstGeom>
        </p:spPr>
        <p:txBody>
          <a:bodyPr/>
          <a:lstStyle>
            <a:lvl1pPr>
              <a:defRPr sz="18400"/>
            </a:lvl1pPr>
          </a:lstStyle>
          <a:p>
            <a:r>
              <a:t>BISEXUALES</a:t>
            </a:r>
          </a:p>
        </p:txBody>
      </p:sp>
      <p:sp>
        <p:nvSpPr>
          <p:cNvPr id="213" name="El grupo ha realizado 8 actividades con asistencia de 161 personas"/>
          <p:cNvSpPr txBox="1">
            <a:spLocks noGrp="1"/>
          </p:cNvSpPr>
          <p:nvPr>
            <p:ph type="body" sz="half" idx="1"/>
          </p:nvPr>
        </p:nvSpPr>
        <p:spPr>
          <a:prstGeom prst="rect">
            <a:avLst/>
          </a:prstGeom>
        </p:spPr>
        <p:txBody>
          <a:bodyPr/>
          <a:lstStyle>
            <a:lvl1pPr marL="465364" indent="-465364">
              <a:defRPr sz="10200"/>
            </a:lvl1pPr>
          </a:lstStyle>
          <a:p>
            <a:r>
              <a:t>El grupo ha realizado 8 actividades con asistencia de 161 personas</a:t>
            </a:r>
          </a:p>
        </p:txBody>
      </p:sp>
      <p:sp>
        <p:nvSpPr>
          <p:cNvPr id="214"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pic>
        <p:nvPicPr>
          <p:cNvPr id="215" name="Bisexuales.png" descr="Bisexuales.png"/>
          <p:cNvPicPr>
            <a:picLocks noChangeAspect="1"/>
          </p:cNvPicPr>
          <p:nvPr/>
        </p:nvPicPr>
        <p:blipFill>
          <a:blip r:embed="rId2">
            <a:extLst/>
          </a:blip>
          <a:stretch>
            <a:fillRect/>
          </a:stretch>
        </p:blipFill>
        <p:spPr>
          <a:xfrm>
            <a:off x="13590517" y="4014235"/>
            <a:ext cx="10757298" cy="71715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CTIVIDADES"/>
          <p:cNvSpPr txBox="1">
            <a:spLocks noGrp="1"/>
          </p:cNvSpPr>
          <p:nvPr>
            <p:ph type="title"/>
          </p:nvPr>
        </p:nvSpPr>
        <p:spPr>
          <a:prstGeom prst="rect">
            <a:avLst/>
          </a:prstGeom>
        </p:spPr>
        <p:txBody>
          <a:bodyPr/>
          <a:lstStyle>
            <a:lvl1pPr>
              <a:defRPr sz="18700"/>
            </a:lvl1pPr>
          </a:lstStyle>
          <a:p>
            <a:r>
              <a:t>ACTIVIDADES</a:t>
            </a:r>
          </a:p>
        </p:txBody>
      </p:sp>
      <p:sp>
        <p:nvSpPr>
          <p:cNvPr id="126" name="La mayoría de las actividades se han realizado en la sede de la asociación: CENTRO ASOCIATIVO PEDRO ZEROLO, en Calle de la Puebla, 9…"/>
          <p:cNvSpPr txBox="1">
            <a:spLocks noGrp="1"/>
          </p:cNvSpPr>
          <p:nvPr>
            <p:ph type="body" sz="half" idx="1"/>
          </p:nvPr>
        </p:nvSpPr>
        <p:spPr>
          <a:xfrm>
            <a:off x="348350" y="3611859"/>
            <a:ext cx="12849729" cy="8776489"/>
          </a:xfrm>
          <a:prstGeom prst="rect">
            <a:avLst/>
          </a:prstGeom>
        </p:spPr>
        <p:txBody>
          <a:bodyPr/>
          <a:lstStyle/>
          <a:p>
            <a:pPr marL="456056" indent="-456056" defTabSz="805100">
              <a:spcBef>
                <a:spcPts val="4400"/>
              </a:spcBef>
              <a:defRPr sz="3724"/>
            </a:pPr>
            <a:r>
              <a:t>La mayoría de las actividades se han realizado en la sede de la asociación: CENTRO ASOCIATIVO PEDRO ZEROLO, en Calle de la Puebla, 9</a:t>
            </a:r>
          </a:p>
          <a:p>
            <a:pPr marL="456056" indent="-456056" defTabSz="805100">
              <a:spcBef>
                <a:spcPts val="4400"/>
              </a:spcBef>
              <a:defRPr sz="3724"/>
            </a:pPr>
            <a:r>
              <a:t>En contadas ocasiones se han celebrado en otros espacios por diferentes razones</a:t>
            </a:r>
          </a:p>
          <a:p>
            <a:pPr marL="456056" indent="-456056" defTabSz="805100">
              <a:spcBef>
                <a:spcPts val="4400"/>
              </a:spcBef>
              <a:defRPr sz="3724"/>
            </a:pPr>
            <a:r>
              <a:t>Los grupos han realizado unas 445 actividades con asistencia de 8.982 personas</a:t>
            </a:r>
          </a:p>
          <a:p>
            <a:pPr marL="456056" indent="-456056" defTabSz="805100">
              <a:spcBef>
                <a:spcPts val="4400"/>
              </a:spcBef>
              <a:defRPr sz="3724"/>
            </a:pPr>
            <a:r>
              <a:t>Las asesorías han atendido a 383 personas</a:t>
            </a:r>
          </a:p>
          <a:p>
            <a:pPr marL="456056" indent="-456056" defTabSz="805100">
              <a:spcBef>
                <a:spcPts val="4400"/>
              </a:spcBef>
              <a:defRPr sz="3724"/>
            </a:pPr>
            <a:r>
              <a:t>Educación de COGAM ha realizado 76 visitas a centros, AMPAS y asociaciones con 10.200 personas atendidas</a:t>
            </a:r>
          </a:p>
        </p:txBody>
      </p:sp>
      <p:sp>
        <p:nvSpPr>
          <p:cNvPr id="127"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pic>
        <p:nvPicPr>
          <p:cNvPr id="128" name="IMG_3653.jpg" descr="IMG_3653.jpg"/>
          <p:cNvPicPr>
            <a:picLocks noChangeAspect="1"/>
          </p:cNvPicPr>
          <p:nvPr/>
        </p:nvPicPr>
        <p:blipFill>
          <a:blip r:embed="rId2">
            <a:extLst/>
          </a:blip>
          <a:stretch>
            <a:fillRect/>
          </a:stretch>
        </p:blipFill>
        <p:spPr>
          <a:xfrm>
            <a:off x="12994152" y="3735282"/>
            <a:ext cx="11372857" cy="85296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ACTIVIDADES 2017"/>
          <p:cNvSpPr txBox="1">
            <a:spLocks noGrp="1"/>
          </p:cNvSpPr>
          <p:nvPr>
            <p:ph type="title"/>
          </p:nvPr>
        </p:nvSpPr>
        <p:spPr>
          <a:prstGeom prst="rect">
            <a:avLst/>
          </a:prstGeom>
        </p:spPr>
        <p:txBody>
          <a:bodyPr/>
          <a:lstStyle>
            <a:lvl1pPr>
              <a:defRPr sz="17900"/>
            </a:lvl1pPr>
          </a:lstStyle>
          <a:p>
            <a:r>
              <a:t>ACTIVIDADES 2017</a:t>
            </a:r>
          </a:p>
        </p:txBody>
      </p:sp>
      <p:sp>
        <p:nvSpPr>
          <p:cNvPr id="21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graphicFrame>
        <p:nvGraphicFramePr>
          <p:cNvPr id="219" name="Tabla"/>
          <p:cNvGraphicFramePr/>
          <p:nvPr/>
        </p:nvGraphicFramePr>
        <p:xfrm>
          <a:off x="2346322" y="4881562"/>
          <a:ext cx="20665527" cy="8275284"/>
        </p:xfrm>
        <a:graphic>
          <a:graphicData uri="http://schemas.openxmlformats.org/drawingml/2006/table">
            <a:tbl>
              <a:tblPr bandRow="1">
                <a:tableStyleId>{4C3C2611-4C71-4FC5-86AE-919BDF0F9419}</a:tableStyleId>
              </a:tblPr>
              <a:tblGrid>
                <a:gridCol w="2068647"/>
                <a:gridCol w="13619936"/>
                <a:gridCol w="3697375"/>
                <a:gridCol w="1279569"/>
              </a:tblGrid>
              <a:tr h="1028332">
                <a:tc>
                  <a:txBody>
                    <a:bodyPr/>
                    <a:lstStyle/>
                    <a:p>
                      <a:pPr defTabSz="914400">
                        <a:defRPr sz="1800" b="0"/>
                      </a:pPr>
                      <a:r>
                        <a:rPr sz="3600" b="1">
                          <a:sym typeface="Helvetica Neue"/>
                        </a:rPr>
                        <a:t>25/2/17</a:t>
                      </a:r>
                    </a:p>
                  </a:txBody>
                  <a:tcPr marL="50800" marR="50800" marT="50800" marB="50800" anchor="ctr" horzOverflow="overflow">
                    <a:lnL w="63500">
                      <a:solidFill>
                        <a:srgbClr val="000000"/>
                      </a:solidFill>
                      <a:miter lim="400000"/>
                    </a:lnL>
                    <a:lnR w="12700">
                      <a:solidFill>
                        <a:srgbClr val="B8B8B8"/>
                      </a:solidFill>
                      <a:miter lim="400000"/>
                    </a:lnR>
                    <a:lnT w="63500">
                      <a:solidFill>
                        <a:srgbClr val="000000"/>
                      </a:solidFill>
                      <a:miter lim="400000"/>
                    </a:lnT>
                  </a:tcPr>
                </a:tc>
                <a:tc>
                  <a:txBody>
                    <a:bodyPr/>
                    <a:lstStyle/>
                    <a:p>
                      <a:pPr algn="l" defTabSz="914400">
                        <a:defRPr sz="1800" b="0"/>
                      </a:pPr>
                      <a:r>
                        <a:rPr sz="3200" b="1">
                          <a:sym typeface="Helvetica Neue"/>
                        </a:rPr>
                        <a:t>Taller de sensibilización frente al acoso LGTB-fóbico</a:t>
                      </a:r>
                    </a:p>
                  </a:txBody>
                  <a:tcPr marL="50800" marR="50800" marT="50800" marB="50800" anchor="ctr" horzOverflow="overflow">
                    <a:lnL w="12700">
                      <a:solidFill>
                        <a:srgbClr val="B8B8B8"/>
                      </a:solidFill>
                      <a:miter lim="400000"/>
                    </a:lnL>
                    <a:lnR w="12700">
                      <a:solidFill>
                        <a:srgbClr val="B8B8B8"/>
                      </a:solidFill>
                      <a:miter lim="400000"/>
                    </a:lnR>
                    <a:lnT w="63500">
                      <a:solidFill>
                        <a:srgbClr val="000000"/>
                      </a:solidFill>
                      <a:miter lim="400000"/>
                    </a:lnT>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lnT w="63500">
                      <a:solidFill>
                        <a:srgbClr val="000000"/>
                      </a:solidFill>
                      <a:miter lim="400000"/>
                    </a:lnT>
                  </a:tcPr>
                </a:tc>
                <a:tc>
                  <a:txBody>
                    <a:bodyPr/>
                    <a:lstStyle/>
                    <a:p>
                      <a:pPr defTabSz="914400">
                        <a:defRPr sz="1800" b="0"/>
                      </a:pPr>
                      <a:r>
                        <a:rPr sz="3600" b="1">
                          <a:sym typeface="Helvetica Neue"/>
                        </a:rPr>
                        <a:t>30</a:t>
                      </a:r>
                    </a:p>
                  </a:txBody>
                  <a:tcPr marL="50800" marR="50800" marT="50800" marB="50800" anchor="ctr" horzOverflow="overflow">
                    <a:lnL w="12700">
                      <a:solidFill>
                        <a:srgbClr val="B8B8B8"/>
                      </a:solidFill>
                      <a:miter lim="400000"/>
                    </a:lnL>
                    <a:lnR w="63500">
                      <a:solidFill>
                        <a:srgbClr val="000000"/>
                      </a:solidFill>
                      <a:miter lim="400000"/>
                    </a:lnR>
                    <a:lnT w="63500">
                      <a:solidFill>
                        <a:srgbClr val="000000"/>
                      </a:solidFill>
                      <a:miter lim="400000"/>
                    </a:lnT>
                  </a:tcPr>
                </a:tc>
              </a:tr>
              <a:tr h="1028332">
                <a:tc>
                  <a:txBody>
                    <a:bodyPr/>
                    <a:lstStyle/>
                    <a:p>
                      <a:pPr defTabSz="914400">
                        <a:defRPr sz="1800" b="0"/>
                      </a:pPr>
                      <a:r>
                        <a:rPr sz="3600" b="1">
                          <a:sym typeface="Helvetica Neue"/>
                        </a:rPr>
                        <a:t>25/3/17</a:t>
                      </a:r>
                    </a:p>
                  </a:txBody>
                  <a:tcPr marL="50800" marR="50800" marT="50800" marB="50800" anchor="ctr" horzOverflow="overflow">
                    <a:lnL w="63500">
                      <a:solidFill>
                        <a:srgbClr val="000000"/>
                      </a:solidFill>
                      <a:miter lim="400000"/>
                    </a:lnL>
                    <a:lnR w="12700">
                      <a:solidFill>
                        <a:srgbClr val="B8B8B8"/>
                      </a:solidFill>
                      <a:miter lim="400000"/>
                    </a:lnR>
                    <a:solidFill>
                      <a:srgbClr val="D4FB79"/>
                    </a:solidFill>
                  </a:tcPr>
                </a:tc>
                <a:tc>
                  <a:txBody>
                    <a:bodyPr/>
                    <a:lstStyle/>
                    <a:p>
                      <a:pPr algn="l" defTabSz="914400">
                        <a:defRPr sz="1800" b="0"/>
                      </a:pPr>
                      <a:r>
                        <a:rPr sz="3200" b="1">
                          <a:sym typeface="Helvetica Neue"/>
                        </a:rPr>
                        <a:t>¡Tienes el poder para acabar con el acoso callejero!</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3600" b="1">
                          <a:sym typeface="Helvetica Neue"/>
                        </a:rPr>
                        <a:t>20</a:t>
                      </a:r>
                    </a:p>
                  </a:txBody>
                  <a:tcPr marL="50800" marR="50800" marT="50800" marB="50800" anchor="ctr" horzOverflow="overflow">
                    <a:lnL w="12700">
                      <a:solidFill>
                        <a:srgbClr val="B8B8B8"/>
                      </a:solidFill>
                      <a:miter lim="400000"/>
                    </a:lnL>
                    <a:lnR w="63500">
                      <a:solidFill>
                        <a:srgbClr val="000000"/>
                      </a:solidFill>
                      <a:miter lim="400000"/>
                    </a:lnR>
                    <a:solidFill>
                      <a:srgbClr val="D4FB79"/>
                    </a:solidFill>
                  </a:tcPr>
                </a:tc>
              </a:tr>
              <a:tr h="1028332">
                <a:tc>
                  <a:txBody>
                    <a:bodyPr/>
                    <a:lstStyle/>
                    <a:p>
                      <a:pPr defTabSz="914400">
                        <a:defRPr sz="1800" b="0"/>
                      </a:pPr>
                      <a:r>
                        <a:rPr sz="3600" b="1">
                          <a:sym typeface="Helvetica Neue"/>
                        </a:rPr>
                        <a:t>22/4/17</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algn="l" defTabSz="914400">
                        <a:defRPr sz="1800" b="0"/>
                      </a:pPr>
                      <a:r>
                        <a:rPr sz="3200" b="1">
                          <a:sym typeface="Helvetica Neue"/>
                        </a:rPr>
                        <a:t>abuso sexual a lo largo de la vida; consecuencias y tratamiento a personas LGTB</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3600" b="1">
                          <a:sym typeface="Helvetica Neue"/>
                        </a:rPr>
                        <a:t>10</a:t>
                      </a:r>
                    </a:p>
                  </a:txBody>
                  <a:tcPr marL="50800" marR="50800" marT="50800" marB="50800" anchor="ctr" horzOverflow="overflow">
                    <a:lnL w="12700">
                      <a:solidFill>
                        <a:srgbClr val="B8B8B8"/>
                      </a:solidFill>
                      <a:miter lim="400000"/>
                    </a:lnL>
                    <a:lnR w="63500">
                      <a:solidFill>
                        <a:srgbClr val="000000"/>
                      </a:solidFill>
                      <a:miter lim="400000"/>
                    </a:lnR>
                  </a:tcPr>
                </a:tc>
              </a:tr>
              <a:tr h="1028332">
                <a:tc>
                  <a:txBody>
                    <a:bodyPr/>
                    <a:lstStyle/>
                    <a:p>
                      <a:pPr defTabSz="914400">
                        <a:defRPr sz="1800" b="0"/>
                      </a:pPr>
                      <a:r>
                        <a:rPr sz="3600" b="1">
                          <a:sym typeface="Helvetica Neue"/>
                        </a:rPr>
                        <a:t>10/9/17</a:t>
                      </a:r>
                    </a:p>
                  </a:txBody>
                  <a:tcPr marL="50800" marR="50800" marT="50800" marB="50800" anchor="ctr" horzOverflow="overflow">
                    <a:lnL w="63500">
                      <a:solidFill>
                        <a:srgbClr val="000000"/>
                      </a:solidFill>
                      <a:miter lim="400000"/>
                    </a:lnL>
                    <a:lnR w="12700">
                      <a:solidFill>
                        <a:srgbClr val="B8B8B8"/>
                      </a:solidFill>
                      <a:miter lim="400000"/>
                    </a:lnR>
                    <a:solidFill>
                      <a:srgbClr val="D4FB79"/>
                    </a:solidFill>
                  </a:tcPr>
                </a:tc>
                <a:tc>
                  <a:txBody>
                    <a:bodyPr/>
                    <a:lstStyle/>
                    <a:p>
                      <a:pPr algn="l" defTabSz="914400">
                        <a:defRPr sz="1800" b="0"/>
                      </a:pPr>
                      <a:r>
                        <a:rPr sz="3200" b="1">
                          <a:sym typeface="Helvetica Neue"/>
                        </a:rPr>
                        <a:t>Reunión Mesa de Trabajo</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3600" b="1">
                          <a:sym typeface="Helvetica Neue"/>
                        </a:rPr>
                        <a:t>3</a:t>
                      </a:r>
                    </a:p>
                  </a:txBody>
                  <a:tcPr marL="50800" marR="50800" marT="50800" marB="50800" anchor="ctr" horzOverflow="overflow">
                    <a:lnL w="12700">
                      <a:solidFill>
                        <a:srgbClr val="B8B8B8"/>
                      </a:solidFill>
                      <a:miter lim="400000"/>
                    </a:lnL>
                    <a:lnR w="63500">
                      <a:solidFill>
                        <a:srgbClr val="000000"/>
                      </a:solidFill>
                      <a:miter lim="400000"/>
                    </a:lnR>
                    <a:solidFill>
                      <a:srgbClr val="D4FB79"/>
                    </a:solidFill>
                  </a:tcPr>
                </a:tc>
              </a:tr>
              <a:tr h="1028332">
                <a:tc>
                  <a:txBody>
                    <a:bodyPr/>
                    <a:lstStyle/>
                    <a:p>
                      <a:pPr defTabSz="914400">
                        <a:defRPr sz="1800" b="0"/>
                      </a:pPr>
                      <a:r>
                        <a:rPr sz="3600" b="1">
                          <a:sym typeface="Helvetica Neue"/>
                        </a:rPr>
                        <a:t>16/9/17</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algn="l" defTabSz="914400">
                        <a:defRPr sz="1800" b="0"/>
                      </a:pPr>
                      <a:r>
                        <a:rPr sz="3200" b="1">
                          <a:sym typeface="Helvetica Neue"/>
                        </a:rPr>
                        <a:t>Taller: ¿Soy Bi?</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3600" b="1">
                          <a:sym typeface="Helvetica Neue"/>
                        </a:rPr>
                        <a:t>3</a:t>
                      </a:r>
                    </a:p>
                  </a:txBody>
                  <a:tcPr marL="50800" marR="50800" marT="50800" marB="50800" anchor="ctr" horzOverflow="overflow">
                    <a:lnL w="12700">
                      <a:solidFill>
                        <a:srgbClr val="B8B8B8"/>
                      </a:solidFill>
                      <a:miter lim="400000"/>
                    </a:lnL>
                    <a:lnR w="63500">
                      <a:solidFill>
                        <a:srgbClr val="000000"/>
                      </a:solidFill>
                      <a:miter lim="400000"/>
                    </a:lnR>
                  </a:tcPr>
                </a:tc>
              </a:tr>
              <a:tr h="1028332">
                <a:tc>
                  <a:txBody>
                    <a:bodyPr/>
                    <a:lstStyle/>
                    <a:p>
                      <a:pPr defTabSz="914400">
                        <a:defRPr sz="1800" b="0"/>
                      </a:pPr>
                      <a:r>
                        <a:rPr sz="3600" b="1">
                          <a:sym typeface="Helvetica Neue"/>
                        </a:rPr>
                        <a:t>23/9/17</a:t>
                      </a:r>
                    </a:p>
                  </a:txBody>
                  <a:tcPr marL="50800" marR="50800" marT="50800" marB="50800" anchor="ctr" horzOverflow="overflow">
                    <a:lnL w="63500">
                      <a:solidFill>
                        <a:srgbClr val="000000"/>
                      </a:solidFill>
                      <a:miter lim="400000"/>
                    </a:lnL>
                    <a:lnR w="12700">
                      <a:solidFill>
                        <a:srgbClr val="B8B8B8"/>
                      </a:solidFill>
                      <a:miter lim="400000"/>
                    </a:lnR>
                    <a:solidFill>
                      <a:srgbClr val="D4FB79"/>
                    </a:solidFill>
                  </a:tcPr>
                </a:tc>
                <a:tc>
                  <a:txBody>
                    <a:bodyPr/>
                    <a:lstStyle/>
                    <a:p>
                      <a:pPr algn="l" defTabSz="914400">
                        <a:defRPr sz="1800" b="0"/>
                      </a:pPr>
                      <a:r>
                        <a:rPr sz="3200" b="1">
                          <a:sym typeface="Helvetica Neue"/>
                        </a:rPr>
                        <a:t>Día de la visibilidad bisexual, concentración junto a ARCÓPOLI</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2500" b="1">
                          <a:sym typeface="Helvetica Neue"/>
                        </a:rPr>
                        <a:t>Puerta del Sol</a:t>
                      </a:r>
                    </a:p>
                  </a:txBody>
                  <a:tcPr marL="50800" marR="50800" marT="50800" marB="50800" anchor="ctr" horzOverflow="overflow">
                    <a:lnL w="12700">
                      <a:solidFill>
                        <a:srgbClr val="B8B8B8"/>
                      </a:solidFill>
                      <a:miter lim="400000"/>
                    </a:lnL>
                    <a:lnR w="12700">
                      <a:solidFill>
                        <a:srgbClr val="B8B8B8"/>
                      </a:solidFill>
                      <a:miter lim="400000"/>
                    </a:lnR>
                    <a:solidFill>
                      <a:srgbClr val="D4FB79"/>
                    </a:solidFill>
                  </a:tcPr>
                </a:tc>
                <a:tc>
                  <a:txBody>
                    <a:bodyPr/>
                    <a:lstStyle/>
                    <a:p>
                      <a:pPr defTabSz="914400">
                        <a:defRPr sz="1800" b="0"/>
                      </a:pPr>
                      <a:r>
                        <a:rPr sz="3600" b="1">
                          <a:sym typeface="Helvetica Neue"/>
                        </a:rPr>
                        <a:t>50</a:t>
                      </a:r>
                    </a:p>
                  </a:txBody>
                  <a:tcPr marL="50800" marR="50800" marT="50800" marB="50800" anchor="ctr" horzOverflow="overflow">
                    <a:lnL w="12700">
                      <a:solidFill>
                        <a:srgbClr val="B8B8B8"/>
                      </a:solidFill>
                      <a:miter lim="400000"/>
                    </a:lnL>
                    <a:lnR w="63500">
                      <a:solidFill>
                        <a:srgbClr val="000000"/>
                      </a:solidFill>
                      <a:miter lim="400000"/>
                    </a:lnR>
                    <a:solidFill>
                      <a:srgbClr val="D4FB79"/>
                    </a:solidFill>
                  </a:tcPr>
                </a:tc>
              </a:tr>
              <a:tr h="1028332">
                <a:tc>
                  <a:txBody>
                    <a:bodyPr/>
                    <a:lstStyle/>
                    <a:p>
                      <a:pPr defTabSz="914400">
                        <a:defRPr sz="1800" b="0"/>
                      </a:pPr>
                      <a:r>
                        <a:rPr sz="3600" b="1">
                          <a:sym typeface="Helvetica Neue"/>
                        </a:rPr>
                        <a:t>24/9/17</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algn="l" defTabSz="914400">
                        <a:defRPr sz="1800" b="0"/>
                      </a:pPr>
                      <a:r>
                        <a:rPr sz="3200" b="1">
                          <a:sym typeface="Helvetica Neue"/>
                        </a:rPr>
                        <a:t>Bisexualidad, mitos y realidades</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2500" b="1">
                          <a:sym typeface="Helvetica Neue"/>
                        </a:rPr>
                        <a:t>Círculo
Carabanchel-Latina</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defTabSz="914400">
                        <a:defRPr sz="1800" b="0"/>
                      </a:pPr>
                      <a:r>
                        <a:rPr sz="3600" b="1">
                          <a:sym typeface="Helvetica Neue"/>
                        </a:rPr>
                        <a:t>15</a:t>
                      </a:r>
                    </a:p>
                  </a:txBody>
                  <a:tcPr marL="50800" marR="50800" marT="50800" marB="50800" anchor="ctr" horzOverflow="overflow">
                    <a:lnL w="12700">
                      <a:solidFill>
                        <a:srgbClr val="B8B8B8"/>
                      </a:solidFill>
                      <a:miter lim="400000"/>
                    </a:lnL>
                    <a:lnR w="63500">
                      <a:solidFill>
                        <a:srgbClr val="000000"/>
                      </a:solidFill>
                      <a:miter lim="400000"/>
                    </a:lnR>
                  </a:tcPr>
                </a:tc>
              </a:tr>
              <a:tr h="1028332">
                <a:tc>
                  <a:txBody>
                    <a:bodyPr/>
                    <a:lstStyle/>
                    <a:p>
                      <a:pPr defTabSz="914400">
                        <a:defRPr sz="1800" b="0"/>
                      </a:pPr>
                      <a:r>
                        <a:rPr sz="3600" b="1">
                          <a:sym typeface="Helvetica Neue"/>
                        </a:rPr>
                        <a:t>18/11/17</a:t>
                      </a:r>
                    </a:p>
                  </a:txBody>
                  <a:tcPr marL="50800" marR="50800" marT="50800" marB="50800" anchor="ctr" horzOverflow="overflow">
                    <a:lnL w="63500">
                      <a:solidFill>
                        <a:srgbClr val="000000"/>
                      </a:solidFill>
                      <a:miter lim="400000"/>
                    </a:lnL>
                    <a:lnR w="12700">
                      <a:solidFill>
                        <a:srgbClr val="B8B8B8"/>
                      </a:solidFill>
                      <a:miter lim="400000"/>
                    </a:lnR>
                    <a:lnB w="63500">
                      <a:solidFill>
                        <a:srgbClr val="000000"/>
                      </a:solidFill>
                      <a:miter lim="400000"/>
                    </a:lnB>
                    <a:solidFill>
                      <a:srgbClr val="D4FB79"/>
                    </a:solidFill>
                  </a:tcPr>
                </a:tc>
                <a:tc>
                  <a:txBody>
                    <a:bodyPr/>
                    <a:lstStyle/>
                    <a:p>
                      <a:pPr algn="l" defTabSz="914400">
                        <a:defRPr sz="1800" b="0"/>
                      </a:pPr>
                      <a:r>
                        <a:rPr sz="3200" b="1">
                          <a:sym typeface="Helvetica Neue"/>
                        </a:rPr>
                        <a:t>Plurisexualidades, convergencias y divergencias</a:t>
                      </a:r>
                    </a:p>
                  </a:txBody>
                  <a:tcPr marL="50800" marR="50800" marT="50800" marB="50800" anchor="ctr" horzOverflow="overflow">
                    <a:lnL w="12700">
                      <a:solidFill>
                        <a:srgbClr val="B8B8B8"/>
                      </a:solidFill>
                      <a:miter lim="400000"/>
                    </a:lnL>
                    <a:lnR w="12700">
                      <a:solidFill>
                        <a:srgbClr val="B8B8B8"/>
                      </a:solidFill>
                      <a:miter lim="400000"/>
                    </a:lnR>
                    <a:lnB w="63500">
                      <a:solidFill>
                        <a:srgbClr val="000000"/>
                      </a:solidFill>
                      <a:miter lim="400000"/>
                    </a:lnB>
                    <a:solidFill>
                      <a:srgbClr val="D4FB79"/>
                    </a:solidFill>
                  </a:tcPr>
                </a:tc>
                <a:tc>
                  <a:txBody>
                    <a:bodyPr/>
                    <a:lstStyle/>
                    <a:p>
                      <a:pPr defTabSz="914400">
                        <a:defRPr sz="1800" b="0"/>
                      </a:pPr>
                      <a:r>
                        <a:rPr sz="2500" b="1">
                          <a:sym typeface="Helvetica Neue"/>
                        </a:rPr>
                        <a:t>COGAM</a:t>
                      </a:r>
                    </a:p>
                  </a:txBody>
                  <a:tcPr marL="50800" marR="50800" marT="50800" marB="50800" anchor="ctr" horzOverflow="overflow">
                    <a:lnL w="12700">
                      <a:solidFill>
                        <a:srgbClr val="B8B8B8"/>
                      </a:solidFill>
                      <a:miter lim="400000"/>
                    </a:lnL>
                    <a:lnR w="12700">
                      <a:solidFill>
                        <a:srgbClr val="B8B8B8"/>
                      </a:solidFill>
                      <a:miter lim="400000"/>
                    </a:lnR>
                    <a:lnB w="63500">
                      <a:solidFill>
                        <a:srgbClr val="000000"/>
                      </a:solidFill>
                      <a:miter lim="400000"/>
                    </a:lnB>
                    <a:solidFill>
                      <a:srgbClr val="D4FB79"/>
                    </a:solidFill>
                  </a:tcPr>
                </a:tc>
                <a:tc>
                  <a:txBody>
                    <a:bodyPr/>
                    <a:lstStyle/>
                    <a:p>
                      <a:pPr defTabSz="914400">
                        <a:defRPr sz="1800" b="0"/>
                      </a:pPr>
                      <a:r>
                        <a:rPr sz="3600" b="1">
                          <a:sym typeface="Helvetica Neue"/>
                        </a:rPr>
                        <a:t>30</a:t>
                      </a:r>
                    </a:p>
                  </a:txBody>
                  <a:tcPr marL="50800" marR="50800" marT="50800" marB="50800" anchor="ctr" horzOverflow="overflow">
                    <a:lnL w="12700">
                      <a:solidFill>
                        <a:srgbClr val="B8B8B8"/>
                      </a:solidFill>
                      <a:miter lim="400000"/>
                    </a:lnL>
                    <a:lnR w="63500">
                      <a:solidFill>
                        <a:srgbClr val="000000"/>
                      </a:solidFill>
                      <a:miter lim="400000"/>
                    </a:lnR>
                    <a:lnB w="63500">
                      <a:solidFill>
                        <a:srgbClr val="000000"/>
                      </a:solidFill>
                      <a:miter lim="400000"/>
                    </a:lnB>
                    <a:solidFill>
                      <a:srgbClr val="D4FB79"/>
                    </a:solidFill>
                  </a:tcPr>
                </a:tc>
              </a:tr>
            </a:tbl>
          </a:graphicData>
        </a:graphic>
      </p:graphicFrame>
      <p:graphicFrame>
        <p:nvGraphicFramePr>
          <p:cNvPr id="220" name="Tabla"/>
          <p:cNvGraphicFramePr/>
          <p:nvPr/>
        </p:nvGraphicFramePr>
        <p:xfrm>
          <a:off x="2582122" y="3786187"/>
          <a:ext cx="20574927" cy="768138"/>
        </p:xfrm>
        <a:graphic>
          <a:graphicData uri="http://schemas.openxmlformats.org/drawingml/2006/table">
            <a:tbl>
              <a:tblPr bandRow="1">
                <a:tableStyleId>{4C3C2611-4C71-4FC5-86AE-919BDF0F9419}</a:tableStyleId>
              </a:tblPr>
              <a:tblGrid>
                <a:gridCol w="2001226"/>
                <a:gridCol w="13646654"/>
                <a:gridCol w="3392397"/>
                <a:gridCol w="1534650"/>
              </a:tblGrid>
              <a:tr h="768138">
                <a:tc>
                  <a:txBody>
                    <a:bodyPr/>
                    <a:lstStyle/>
                    <a:p>
                      <a:pPr defTabSz="914400">
                        <a:defRPr sz="1800" b="0"/>
                      </a:pPr>
                      <a:r>
                        <a:rPr sz="3600" b="1">
                          <a:sym typeface="Helvetica Neue"/>
                        </a:rPr>
                        <a:t>FECHA</a:t>
                      </a:r>
                    </a:p>
                  </a:txBody>
                  <a:tcPr marL="50800" marR="50800" marT="50800" marB="50800" anchor="ctr" horzOverflow="overflow"/>
                </a:tc>
                <a:tc>
                  <a:txBody>
                    <a:bodyPr/>
                    <a:lstStyle/>
                    <a:p>
                      <a:pPr defTabSz="914400">
                        <a:defRPr sz="1800" b="0"/>
                      </a:pPr>
                      <a:r>
                        <a:rPr sz="3600" b="1">
                          <a:sym typeface="Helvetica Neue"/>
                        </a:rPr>
                        <a:t>ACTIVIDAD</a:t>
                      </a:r>
                    </a:p>
                  </a:txBody>
                  <a:tcPr marL="50800" marR="50800" marT="50800" marB="50800" anchor="ctr" horzOverflow="overflow"/>
                </a:tc>
                <a:tc>
                  <a:txBody>
                    <a:bodyPr/>
                    <a:lstStyle/>
                    <a:p>
                      <a:pPr defTabSz="914400">
                        <a:defRPr sz="1800" b="0"/>
                      </a:pPr>
                      <a:r>
                        <a:rPr sz="3600" b="1">
                          <a:sym typeface="Helvetica Neue"/>
                        </a:rPr>
                        <a:t>LUGAR</a:t>
                      </a:r>
                    </a:p>
                  </a:txBody>
                  <a:tcPr marL="50800" marR="50800" marT="50800" marB="50800" anchor="ctr" horzOverflow="overflow"/>
                </a:tc>
                <a:tc>
                  <a:txBody>
                    <a:bodyPr/>
                    <a:lstStyle/>
                    <a:p>
                      <a:pPr defTabSz="914400">
                        <a:defRPr sz="1800" b="0"/>
                      </a:pPr>
                      <a:r>
                        <a:rPr sz="3600" b="1">
                          <a:sym typeface="Helvetica Neue"/>
                        </a:rPr>
                        <a:t>Nº</a:t>
                      </a:r>
                    </a:p>
                  </a:txBody>
                  <a:tcPr marL="50800" marR="50800" marT="50800" marB="50800" anchor="ctr"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JÓVENES"/>
          <p:cNvSpPr txBox="1">
            <a:spLocks noGrp="1"/>
          </p:cNvSpPr>
          <p:nvPr>
            <p:ph type="title"/>
          </p:nvPr>
        </p:nvSpPr>
        <p:spPr>
          <a:prstGeom prst="rect">
            <a:avLst/>
          </a:prstGeom>
        </p:spPr>
        <p:txBody>
          <a:bodyPr>
            <a:normAutofit fontScale="90000"/>
          </a:bodyPr>
          <a:lstStyle>
            <a:lvl1pPr>
              <a:defRPr sz="19000"/>
            </a:lvl1pPr>
          </a:lstStyle>
          <a:p>
            <a:r>
              <a:t>JÓVENES</a:t>
            </a:r>
          </a:p>
        </p:txBody>
      </p:sp>
      <p:sp>
        <p:nvSpPr>
          <p:cNvPr id="223" name="Reunión los sábados. 40 ACTIVIDADES realizadas con asistencia de 1.191 personas aproximadamente"/>
          <p:cNvSpPr txBox="1">
            <a:spLocks noGrp="1"/>
          </p:cNvSpPr>
          <p:nvPr>
            <p:ph type="body" sz="half" idx="1"/>
          </p:nvPr>
        </p:nvSpPr>
        <p:spPr>
          <a:prstGeom prst="rect">
            <a:avLst/>
          </a:prstGeom>
        </p:spPr>
        <p:txBody>
          <a:bodyPr/>
          <a:lstStyle>
            <a:lvl1pPr marL="376945" indent="-376945" defTabSz="665440">
              <a:spcBef>
                <a:spcPts val="3600"/>
              </a:spcBef>
              <a:defRPr sz="9234"/>
            </a:lvl1pPr>
          </a:lstStyle>
          <a:p>
            <a:r>
              <a:t>Reunión los sábados. 40 ACTIVIDADES realizadas con asistencia de 1.191 personas aproximadamente</a:t>
            </a:r>
          </a:p>
        </p:txBody>
      </p:sp>
      <p:sp>
        <p:nvSpPr>
          <p:cNvPr id="224"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225" name="shutterstock_5175004.jpg" descr="shutterstock_5175004.jpg"/>
          <p:cNvPicPr>
            <a:picLocks noChangeAspect="1"/>
          </p:cNvPicPr>
          <p:nvPr/>
        </p:nvPicPr>
        <p:blipFill>
          <a:blip r:embed="rId2">
            <a:extLst/>
          </a:blip>
          <a:stretch>
            <a:fillRect/>
          </a:stretch>
        </p:blipFill>
        <p:spPr>
          <a:xfrm>
            <a:off x="13973843" y="4700614"/>
            <a:ext cx="10408203" cy="70428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Diversidad funcional…"/>
          <p:cNvSpPr txBox="1">
            <a:spLocks noGrp="1"/>
          </p:cNvSpPr>
          <p:nvPr>
            <p:ph type="body" sz="half" idx="1"/>
          </p:nvPr>
        </p:nvSpPr>
        <p:spPr>
          <a:xfrm>
            <a:off x="348350" y="3667125"/>
            <a:ext cx="12058242" cy="8776488"/>
          </a:xfrm>
          <a:prstGeom prst="rect">
            <a:avLst/>
          </a:prstGeom>
        </p:spPr>
        <p:txBody>
          <a:bodyPr/>
          <a:lstStyle/>
          <a:p>
            <a:r>
              <a:t>Diversidad funcional</a:t>
            </a:r>
          </a:p>
          <a:p>
            <a:r>
              <a:t>Prevención de ITS</a:t>
            </a:r>
          </a:p>
          <a:p>
            <a:r>
              <a:t>Cómo hacer un manifiesto LGTB</a:t>
            </a:r>
          </a:p>
          <a:p>
            <a:r>
              <a:t>Influencia del colectivo LGTB y DSG en la historia de la música</a:t>
            </a:r>
          </a:p>
          <a:p>
            <a:r>
              <a:t>Relaciones de pareja</a:t>
            </a:r>
          </a:p>
          <a:p>
            <a:r>
              <a:t>Teoría Queer</a:t>
            </a:r>
          </a:p>
          <a:p>
            <a:r>
              <a:t>Feminismo</a:t>
            </a:r>
          </a:p>
        </p:txBody>
      </p:sp>
      <p:sp>
        <p:nvSpPr>
          <p:cNvPr id="22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pic>
        <p:nvPicPr>
          <p:cNvPr id="229" name="Arco Iris Bandera Ondeante.jpg" descr="Arco Iris Bandera Ondeante.jpg"/>
          <p:cNvPicPr>
            <a:picLocks noChangeAspect="1"/>
          </p:cNvPicPr>
          <p:nvPr/>
        </p:nvPicPr>
        <p:blipFill>
          <a:blip r:embed="rId2">
            <a:extLst/>
          </a:blip>
          <a:stretch>
            <a:fillRect/>
          </a:stretch>
        </p:blipFill>
        <p:spPr>
          <a:xfrm>
            <a:off x="9510364" y="2305545"/>
            <a:ext cx="2540001" cy="2374901"/>
          </a:xfrm>
          <a:prstGeom prst="rect">
            <a:avLst/>
          </a:prstGeom>
          <a:ln w="12700">
            <a:miter lim="400000"/>
          </a:ln>
        </p:spPr>
      </p:pic>
      <p:sp>
        <p:nvSpPr>
          <p:cNvPr id="230" name="¿Existe la cultura LGTB?…"/>
          <p:cNvSpPr txBox="1"/>
          <p:nvPr/>
        </p:nvSpPr>
        <p:spPr>
          <a:xfrm>
            <a:off x="12476850" y="3667125"/>
            <a:ext cx="12849728" cy="87764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3800"/>
            </a:pPr>
            <a:r>
              <a:t>¿Existe la cultura LGTB?</a:t>
            </a:r>
          </a:p>
          <a:p>
            <a:pPr marL="465364" indent="-465364" algn="l">
              <a:spcBef>
                <a:spcPts val="4500"/>
              </a:spcBef>
              <a:buSzPct val="145000"/>
              <a:buChar char="•"/>
              <a:defRPr sz="3800"/>
            </a:pPr>
            <a:r>
              <a:t>Transexualidad</a:t>
            </a:r>
          </a:p>
          <a:p>
            <a:pPr marL="465364" indent="-465364" algn="l">
              <a:spcBef>
                <a:spcPts val="4500"/>
              </a:spcBef>
              <a:buSzPct val="145000"/>
              <a:buChar char="•"/>
              <a:defRPr sz="3800"/>
            </a:pPr>
            <a:r>
              <a:t>Bisexualidad</a:t>
            </a:r>
          </a:p>
          <a:p>
            <a:pPr marL="465364" indent="-465364" algn="l">
              <a:spcBef>
                <a:spcPts val="4500"/>
              </a:spcBef>
              <a:buSzPct val="145000"/>
              <a:buChar char="•"/>
              <a:defRPr sz="3800"/>
            </a:pPr>
            <a:r>
              <a:t>Intersexualidad</a:t>
            </a:r>
          </a:p>
          <a:p>
            <a:pPr marL="465364" indent="-465364" algn="l">
              <a:spcBef>
                <a:spcPts val="4500"/>
              </a:spcBef>
              <a:buSzPct val="145000"/>
              <a:buChar char="•"/>
              <a:defRPr sz="3800"/>
            </a:pPr>
            <a:r>
              <a:t>Literatura LGTB en España</a:t>
            </a:r>
          </a:p>
          <a:p>
            <a:pPr marL="465364" indent="-465364" algn="l">
              <a:spcBef>
                <a:spcPts val="4500"/>
              </a:spcBef>
              <a:buSzPct val="145000"/>
              <a:buChar char="•"/>
              <a:defRPr sz="3800"/>
            </a:pPr>
            <a:r>
              <a:t>Mitos del amor romántico</a:t>
            </a:r>
          </a:p>
          <a:p>
            <a:pPr marL="465364" indent="-465364" algn="l">
              <a:spcBef>
                <a:spcPts val="4500"/>
              </a:spcBef>
              <a:buSzPct val="145000"/>
              <a:buChar char="•"/>
              <a:defRPr sz="3800"/>
            </a:pPr>
            <a:r>
              <a:t>Estigma</a:t>
            </a:r>
          </a:p>
        </p:txBody>
      </p:sp>
      <p:sp>
        <p:nvSpPr>
          <p:cNvPr id="231" name="TEMAS TRATADOS"/>
          <p:cNvSpPr txBox="1">
            <a:spLocks noGrp="1"/>
          </p:cNvSpPr>
          <p:nvPr>
            <p:ph type="title"/>
          </p:nvPr>
        </p:nvSpPr>
        <p:spPr>
          <a:xfrm>
            <a:off x="522293" y="1581"/>
            <a:ext cx="23339414" cy="3036095"/>
          </a:xfrm>
          <a:prstGeom prst="rect">
            <a:avLst/>
          </a:prstGeom>
        </p:spPr>
        <p:txBody>
          <a:bodyPr/>
          <a:lstStyle>
            <a:lvl1pPr>
              <a:defRPr sz="17800"/>
            </a:lvl1pPr>
          </a:lstStyle>
          <a:p>
            <a:r>
              <a:t>TEMAS TRATADOS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OTRAS ACTIVIDADES"/>
          <p:cNvSpPr txBox="1">
            <a:spLocks noGrp="1"/>
          </p:cNvSpPr>
          <p:nvPr>
            <p:ph type="title"/>
          </p:nvPr>
        </p:nvSpPr>
        <p:spPr>
          <a:prstGeom prst="rect">
            <a:avLst/>
          </a:prstGeom>
        </p:spPr>
        <p:txBody>
          <a:bodyPr/>
          <a:lstStyle>
            <a:lvl1pPr>
              <a:defRPr sz="17000"/>
            </a:lvl1pPr>
          </a:lstStyle>
          <a:p>
            <a:r>
              <a:t>OTRAS ACTIVIDADES</a:t>
            </a:r>
          </a:p>
        </p:txBody>
      </p:sp>
      <p:sp>
        <p:nvSpPr>
          <p:cNvPr id="234" name="Visitas de otros grupos…"/>
          <p:cNvSpPr txBox="1">
            <a:spLocks noGrp="1"/>
          </p:cNvSpPr>
          <p:nvPr>
            <p:ph type="body" sz="half" idx="1"/>
          </p:nvPr>
        </p:nvSpPr>
        <p:spPr>
          <a:prstGeom prst="rect">
            <a:avLst/>
          </a:prstGeom>
        </p:spPr>
        <p:txBody>
          <a:bodyPr/>
          <a:lstStyle/>
          <a:p>
            <a:pPr>
              <a:defRPr sz="5000"/>
            </a:pPr>
            <a:r>
              <a:t>Visitas de otros grupos</a:t>
            </a:r>
          </a:p>
          <a:p>
            <a:pPr>
              <a:defRPr sz="5000"/>
            </a:pPr>
            <a:r>
              <a:t>Proyección de cortos y películas de tema LGTB+</a:t>
            </a:r>
          </a:p>
          <a:p>
            <a:pPr>
              <a:defRPr sz="5000"/>
            </a:pPr>
            <a:r>
              <a:t>Actividades al aire libre y excursiones</a:t>
            </a:r>
          </a:p>
          <a:p>
            <a:pPr>
              <a:defRPr sz="5000"/>
            </a:pPr>
            <a:r>
              <a:t>Manifestación del World Pride 2017</a:t>
            </a:r>
          </a:p>
          <a:p>
            <a:pPr>
              <a:defRPr sz="5000"/>
            </a:pPr>
            <a:r>
              <a:t>Patrulla condonera y chocolatada</a:t>
            </a:r>
          </a:p>
          <a:p>
            <a:pPr>
              <a:defRPr sz="5000"/>
            </a:pPr>
            <a:r>
              <a:t>Teatro</a:t>
            </a:r>
          </a:p>
        </p:txBody>
      </p:sp>
      <p:sp>
        <p:nvSpPr>
          <p:cNvPr id="23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pic>
        <p:nvPicPr>
          <p:cNvPr id="236" name="Gay Lemon.jpg" descr="Gay Lemon.jpg"/>
          <p:cNvPicPr>
            <a:picLocks noChangeAspect="1"/>
          </p:cNvPicPr>
          <p:nvPr/>
        </p:nvPicPr>
        <p:blipFill>
          <a:blip r:embed="rId2">
            <a:extLst/>
          </a:blip>
          <a:stretch>
            <a:fillRect/>
          </a:stretch>
        </p:blipFill>
        <p:spPr>
          <a:xfrm>
            <a:off x="14429784" y="3238096"/>
            <a:ext cx="8978119" cy="89781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ESPIRITUALIDAD"/>
          <p:cNvSpPr txBox="1">
            <a:spLocks noGrp="1"/>
          </p:cNvSpPr>
          <p:nvPr>
            <p:ph type="title"/>
          </p:nvPr>
        </p:nvSpPr>
        <p:spPr>
          <a:xfrm>
            <a:off x="355606" y="357187"/>
            <a:ext cx="23339413" cy="3036095"/>
          </a:xfrm>
          <a:prstGeom prst="rect">
            <a:avLst/>
          </a:prstGeom>
        </p:spPr>
        <p:txBody>
          <a:bodyPr/>
          <a:lstStyle>
            <a:lvl1pPr>
              <a:defRPr sz="18700"/>
            </a:lvl1pPr>
          </a:lstStyle>
          <a:p>
            <a:r>
              <a:t>ESPIRITUALIDAD</a:t>
            </a:r>
          </a:p>
        </p:txBody>
      </p:sp>
      <p:sp>
        <p:nvSpPr>
          <p:cNvPr id="239" name="El grupo de espiritualidad se reúne tanto en COGAM como en otros lugares, especialmente en los locales de la Fundación 26 de Diciembre.…"/>
          <p:cNvSpPr txBox="1">
            <a:spLocks noGrp="1"/>
          </p:cNvSpPr>
          <p:nvPr>
            <p:ph type="body" sz="half" idx="1"/>
          </p:nvPr>
        </p:nvSpPr>
        <p:spPr>
          <a:prstGeom prst="rect">
            <a:avLst/>
          </a:prstGeom>
        </p:spPr>
        <p:txBody>
          <a:bodyPr/>
          <a:lstStyle/>
          <a:p>
            <a:pPr marL="442096" indent="-442096" defTabSz="780454">
              <a:spcBef>
                <a:spcPts val="4200"/>
              </a:spcBef>
              <a:defRPr sz="6175"/>
            </a:pPr>
            <a:r>
              <a:t>El grupo de espiritualidad se reúne tanto en COGAM como en otros lugares, especialmente en los locales de la Fundación 26 de Diciembre.</a:t>
            </a:r>
          </a:p>
          <a:p>
            <a:pPr marL="442096" indent="-442096" defTabSz="780454">
              <a:spcBef>
                <a:spcPts val="4200"/>
              </a:spcBef>
              <a:defRPr sz="6175"/>
            </a:pPr>
            <a:r>
              <a:t>Durante 2017 ha realizado 50 actividades con asistencia de 763 personas aproximadamente.</a:t>
            </a:r>
          </a:p>
        </p:txBody>
      </p:sp>
      <p:sp>
        <p:nvSpPr>
          <p:cNvPr id="24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pic>
        <p:nvPicPr>
          <p:cNvPr id="241" name="news_feature1-1.jpg" descr="news_feature1-1.jpg"/>
          <p:cNvPicPr>
            <a:picLocks noChangeAspect="1"/>
          </p:cNvPicPr>
          <p:nvPr/>
        </p:nvPicPr>
        <p:blipFill>
          <a:blip r:embed="rId2">
            <a:extLst/>
          </a:blip>
          <a:stretch>
            <a:fillRect/>
          </a:stretch>
        </p:blipFill>
        <p:spPr>
          <a:xfrm>
            <a:off x="13476075" y="4407084"/>
            <a:ext cx="10903862" cy="7296570"/>
          </a:xfrm>
          <a:prstGeom prst="rect">
            <a:avLst/>
          </a:prstGeom>
          <a:ln w="12700">
            <a:miter lim="400000"/>
          </a:ln>
        </p:spPr>
      </p:pic>
      <p:pic>
        <p:nvPicPr>
          <p:cNvPr id="242" name="Arco Iris Bandera.jpg" descr="Arco Iris Bandera.jpg"/>
          <p:cNvPicPr>
            <a:picLocks noChangeAspect="1"/>
          </p:cNvPicPr>
          <p:nvPr/>
        </p:nvPicPr>
        <p:blipFill>
          <a:blip r:embed="rId3">
            <a:extLst/>
          </a:blip>
          <a:stretch>
            <a:fillRect/>
          </a:stretch>
        </p:blipFill>
        <p:spPr>
          <a:xfrm>
            <a:off x="57150" y="1216941"/>
            <a:ext cx="2106539" cy="1316587"/>
          </a:xfrm>
          <a:prstGeom prst="rect">
            <a:avLst/>
          </a:prstGeom>
          <a:ln w="12700">
            <a:miter lim="400000"/>
          </a:ln>
        </p:spPr>
      </p:pic>
      <p:pic>
        <p:nvPicPr>
          <p:cNvPr id="243" name="Arco Iris Bandera.jpg" descr="Arco Iris Bandera.jpg"/>
          <p:cNvPicPr>
            <a:picLocks noChangeAspect="1"/>
          </p:cNvPicPr>
          <p:nvPr/>
        </p:nvPicPr>
        <p:blipFill>
          <a:blip r:embed="rId3">
            <a:extLst/>
          </a:blip>
          <a:stretch>
            <a:fillRect/>
          </a:stretch>
        </p:blipFill>
        <p:spPr>
          <a:xfrm>
            <a:off x="22036017" y="1154037"/>
            <a:ext cx="2307831" cy="144239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ACTIVIDADES 2017"/>
          <p:cNvSpPr txBox="1">
            <a:spLocks noGrp="1"/>
          </p:cNvSpPr>
          <p:nvPr>
            <p:ph type="title"/>
          </p:nvPr>
        </p:nvSpPr>
        <p:spPr>
          <a:prstGeom prst="rect">
            <a:avLst/>
          </a:prstGeom>
        </p:spPr>
        <p:txBody>
          <a:bodyPr/>
          <a:lstStyle>
            <a:lvl1pPr>
              <a:defRPr sz="18700"/>
            </a:lvl1pPr>
          </a:lstStyle>
          <a:p>
            <a:r>
              <a:t>ACTIVIDADES 2017</a:t>
            </a:r>
          </a:p>
        </p:txBody>
      </p:sp>
      <p:sp>
        <p:nvSpPr>
          <p:cNvPr id="24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graphicFrame>
        <p:nvGraphicFramePr>
          <p:cNvPr id="247" name="Tabla"/>
          <p:cNvGraphicFramePr/>
          <p:nvPr/>
        </p:nvGraphicFramePr>
        <p:xfrm>
          <a:off x="2018109" y="4262437"/>
          <a:ext cx="21244283" cy="8840390"/>
        </p:xfrm>
        <a:graphic>
          <a:graphicData uri="http://schemas.openxmlformats.org/drawingml/2006/table">
            <a:tbl>
              <a:tblPr bandRow="1">
                <a:tableStyleId>{4C3C2611-4C71-4FC5-86AE-919BDF0F9419}</a:tableStyleId>
              </a:tblPr>
              <a:tblGrid>
                <a:gridCol w="18693742"/>
                <a:gridCol w="2550541"/>
              </a:tblGrid>
              <a:tr h="1768078">
                <a:tc>
                  <a:txBody>
                    <a:bodyPr/>
                    <a:lstStyle/>
                    <a:p>
                      <a:pPr algn="l" defTabSz="914400">
                        <a:defRPr sz="1800" b="0"/>
                      </a:pPr>
                      <a:r>
                        <a:rPr sz="10900" b="1">
                          <a:sym typeface="Helvetica Neue"/>
                        </a:rPr>
                        <a:t>YOGA</a:t>
                      </a:r>
                    </a:p>
                  </a:txBody>
                  <a:tcPr marL="50800" marR="50800" marT="50800" marB="50800" anchor="ctr" horzOverflow="overflow">
                    <a:lnL w="88900">
                      <a:solidFill>
                        <a:srgbClr val="000000"/>
                      </a:solidFill>
                      <a:miter lim="400000"/>
                    </a:lnL>
                    <a:lnR w="12700">
                      <a:solidFill>
                        <a:srgbClr val="B8B8B8"/>
                      </a:solidFill>
                      <a:miter lim="400000"/>
                    </a:lnR>
                    <a:lnT w="88900">
                      <a:solidFill>
                        <a:srgbClr val="000000"/>
                      </a:solidFill>
                      <a:miter lim="400000"/>
                    </a:lnT>
                  </a:tcPr>
                </a:tc>
                <a:tc>
                  <a:txBody>
                    <a:bodyPr/>
                    <a:lstStyle/>
                    <a:p>
                      <a:pPr defTabSz="914400">
                        <a:defRPr sz="1800" b="0"/>
                      </a:pPr>
                      <a:r>
                        <a:rPr sz="10900" b="1">
                          <a:sym typeface="Helvetica Neue"/>
                        </a:rPr>
                        <a:t>15</a:t>
                      </a:r>
                    </a:p>
                  </a:txBody>
                  <a:tcPr marL="50800" marR="50800" marT="50800" marB="50800" anchor="ctr" horzOverflow="overflow">
                    <a:lnL w="12700">
                      <a:solidFill>
                        <a:srgbClr val="B8B8B8"/>
                      </a:solidFill>
                      <a:miter lim="400000"/>
                    </a:lnL>
                    <a:lnR w="88900">
                      <a:solidFill>
                        <a:srgbClr val="000000"/>
                      </a:solidFill>
                      <a:miter lim="400000"/>
                    </a:lnR>
                    <a:lnT w="88900">
                      <a:solidFill>
                        <a:srgbClr val="000000"/>
                      </a:solidFill>
                      <a:miter lim="400000"/>
                    </a:lnT>
                  </a:tcPr>
                </a:tc>
              </a:tr>
              <a:tr h="1768078">
                <a:tc>
                  <a:txBody>
                    <a:bodyPr/>
                    <a:lstStyle/>
                    <a:p>
                      <a:pPr algn="l" defTabSz="914400">
                        <a:defRPr sz="1800" b="0"/>
                      </a:pPr>
                      <a:r>
                        <a:rPr sz="10900" b="1">
                          <a:sym typeface="Helvetica Neue"/>
                        </a:rPr>
                        <a:t>CHARLAS</a:t>
                      </a:r>
                    </a:p>
                  </a:txBody>
                  <a:tcPr marL="50800" marR="50800" marT="50800" marB="50800" anchor="ctr" horzOverflow="overflow">
                    <a:lnL w="88900">
                      <a:solidFill>
                        <a:srgbClr val="000000"/>
                      </a:solidFill>
                      <a:miter lim="400000"/>
                    </a:lnL>
                    <a:lnR w="12700">
                      <a:solidFill>
                        <a:srgbClr val="B8B8B8"/>
                      </a:solidFill>
                      <a:miter lim="400000"/>
                    </a:lnR>
                    <a:solidFill>
                      <a:srgbClr val="73FDFF"/>
                    </a:solidFill>
                  </a:tcPr>
                </a:tc>
                <a:tc>
                  <a:txBody>
                    <a:bodyPr/>
                    <a:lstStyle/>
                    <a:p>
                      <a:pPr defTabSz="914400">
                        <a:defRPr sz="1800" b="0"/>
                      </a:pPr>
                      <a:r>
                        <a:rPr sz="10900" b="1">
                          <a:sym typeface="Helvetica Neue"/>
                        </a:rPr>
                        <a:t>11</a:t>
                      </a:r>
                    </a:p>
                  </a:txBody>
                  <a:tcPr marL="50800" marR="50800" marT="50800" marB="50800" anchor="ctr" horzOverflow="overflow">
                    <a:lnL w="12700">
                      <a:solidFill>
                        <a:srgbClr val="B8B8B8"/>
                      </a:solidFill>
                      <a:miter lim="400000"/>
                    </a:lnL>
                    <a:lnR w="88900">
                      <a:solidFill>
                        <a:srgbClr val="000000"/>
                      </a:solidFill>
                      <a:miter lim="400000"/>
                    </a:lnR>
                    <a:solidFill>
                      <a:srgbClr val="73FDFF"/>
                    </a:solidFill>
                  </a:tcPr>
                </a:tc>
              </a:tr>
              <a:tr h="1768078">
                <a:tc>
                  <a:txBody>
                    <a:bodyPr/>
                    <a:lstStyle/>
                    <a:p>
                      <a:pPr algn="l" defTabSz="914400">
                        <a:defRPr sz="1800" b="0"/>
                      </a:pPr>
                      <a:r>
                        <a:rPr sz="10900" b="1">
                          <a:sym typeface="Helvetica Neue"/>
                        </a:rPr>
                        <a:t>TALLERES</a:t>
                      </a:r>
                    </a:p>
                  </a:txBody>
                  <a:tcPr marL="50800" marR="50800" marT="50800" marB="50800" anchor="ctr" horzOverflow="overflow">
                    <a:lnL w="88900">
                      <a:solidFill>
                        <a:srgbClr val="000000"/>
                      </a:solidFill>
                      <a:miter lim="400000"/>
                    </a:lnL>
                    <a:lnR w="12700">
                      <a:solidFill>
                        <a:srgbClr val="B8B8B8"/>
                      </a:solidFill>
                      <a:miter lim="400000"/>
                    </a:lnR>
                  </a:tcPr>
                </a:tc>
                <a:tc>
                  <a:txBody>
                    <a:bodyPr/>
                    <a:lstStyle/>
                    <a:p>
                      <a:pPr defTabSz="914400">
                        <a:defRPr sz="1800" b="0"/>
                      </a:pPr>
                      <a:r>
                        <a:rPr sz="10900" b="1">
                          <a:sym typeface="Helvetica Neue"/>
                        </a:rPr>
                        <a:t>17</a:t>
                      </a:r>
                    </a:p>
                  </a:txBody>
                  <a:tcPr marL="50800" marR="50800" marT="50800" marB="50800" anchor="ctr" horzOverflow="overflow">
                    <a:lnL w="12700">
                      <a:solidFill>
                        <a:srgbClr val="B8B8B8"/>
                      </a:solidFill>
                      <a:miter lim="400000"/>
                    </a:lnL>
                    <a:lnR w="88900">
                      <a:solidFill>
                        <a:srgbClr val="000000"/>
                      </a:solidFill>
                      <a:miter lim="400000"/>
                    </a:lnR>
                  </a:tcPr>
                </a:tc>
              </a:tr>
              <a:tr h="1768078">
                <a:tc>
                  <a:txBody>
                    <a:bodyPr/>
                    <a:lstStyle/>
                    <a:p>
                      <a:pPr algn="l" defTabSz="914400">
                        <a:defRPr sz="1800" b="0"/>
                      </a:pPr>
                      <a:r>
                        <a:rPr sz="10900" b="1">
                          <a:sym typeface="Helvetica Neue"/>
                        </a:rPr>
                        <a:t>ENTREVISTAS</a:t>
                      </a:r>
                    </a:p>
                  </a:txBody>
                  <a:tcPr marL="50800" marR="50800" marT="50800" marB="50800" anchor="ctr" horzOverflow="overflow">
                    <a:lnL w="88900">
                      <a:solidFill>
                        <a:srgbClr val="000000"/>
                      </a:solidFill>
                      <a:miter lim="400000"/>
                    </a:lnL>
                    <a:lnR w="12700">
                      <a:solidFill>
                        <a:srgbClr val="B8B8B8"/>
                      </a:solidFill>
                      <a:miter lim="400000"/>
                    </a:lnR>
                    <a:solidFill>
                      <a:srgbClr val="73FDFF"/>
                    </a:solidFill>
                  </a:tcPr>
                </a:tc>
                <a:tc>
                  <a:txBody>
                    <a:bodyPr/>
                    <a:lstStyle/>
                    <a:p>
                      <a:pPr defTabSz="914400">
                        <a:defRPr sz="1800" b="0"/>
                      </a:pPr>
                      <a:r>
                        <a:rPr sz="10900" b="1">
                          <a:sym typeface="Helvetica Neue"/>
                        </a:rPr>
                        <a:t>3</a:t>
                      </a:r>
                    </a:p>
                  </a:txBody>
                  <a:tcPr marL="50800" marR="50800" marT="50800" marB="50800" anchor="ctr" horzOverflow="overflow">
                    <a:lnL w="12700">
                      <a:solidFill>
                        <a:srgbClr val="B8B8B8"/>
                      </a:solidFill>
                      <a:miter lim="400000"/>
                    </a:lnL>
                    <a:lnR w="88900">
                      <a:solidFill>
                        <a:srgbClr val="000000"/>
                      </a:solidFill>
                      <a:miter lim="400000"/>
                    </a:lnR>
                    <a:solidFill>
                      <a:srgbClr val="73FDFF"/>
                    </a:solidFill>
                  </a:tcPr>
                </a:tc>
              </a:tr>
              <a:tr h="1768078">
                <a:tc>
                  <a:txBody>
                    <a:bodyPr/>
                    <a:lstStyle/>
                    <a:p>
                      <a:pPr algn="l" defTabSz="914400">
                        <a:defRPr sz="1800" b="0"/>
                      </a:pPr>
                      <a:r>
                        <a:rPr sz="10900" b="1">
                          <a:sym typeface="Helvetica Neue"/>
                        </a:rPr>
                        <a:t>CINE</a:t>
                      </a:r>
                    </a:p>
                  </a:txBody>
                  <a:tcPr marL="50800" marR="50800" marT="50800" marB="50800" anchor="ctr" horzOverflow="overflow">
                    <a:lnL w="88900">
                      <a:solidFill>
                        <a:srgbClr val="000000"/>
                      </a:solidFill>
                      <a:miter lim="400000"/>
                    </a:lnL>
                    <a:lnR w="12700">
                      <a:solidFill>
                        <a:srgbClr val="B8B8B8"/>
                      </a:solidFill>
                      <a:miter lim="400000"/>
                    </a:lnR>
                    <a:lnB w="88900">
                      <a:solidFill>
                        <a:srgbClr val="000000"/>
                      </a:solidFill>
                      <a:miter lim="400000"/>
                    </a:lnB>
                  </a:tcPr>
                </a:tc>
                <a:tc>
                  <a:txBody>
                    <a:bodyPr/>
                    <a:lstStyle/>
                    <a:p>
                      <a:pPr defTabSz="914400">
                        <a:defRPr sz="1800" b="0"/>
                      </a:pPr>
                      <a:r>
                        <a:rPr sz="10900" b="1">
                          <a:sym typeface="Helvetica Neue"/>
                        </a:rPr>
                        <a:t>2</a:t>
                      </a:r>
                    </a:p>
                  </a:txBody>
                  <a:tcPr marL="50800" marR="50800" marT="50800" marB="50800" anchor="ctr" horzOverflow="overflow">
                    <a:lnL w="12700">
                      <a:solidFill>
                        <a:srgbClr val="B8B8B8"/>
                      </a:solidFill>
                      <a:miter lim="400000"/>
                    </a:lnL>
                    <a:lnR w="88900">
                      <a:solidFill>
                        <a:srgbClr val="000000"/>
                      </a:solidFill>
                      <a:miter lim="400000"/>
                    </a:lnR>
                    <a:lnB w="889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EMAS DE LAS CHARLAS"/>
          <p:cNvSpPr txBox="1">
            <a:spLocks noGrp="1"/>
          </p:cNvSpPr>
          <p:nvPr>
            <p:ph type="title"/>
          </p:nvPr>
        </p:nvSpPr>
        <p:spPr>
          <a:prstGeom prst="rect">
            <a:avLst/>
          </a:prstGeom>
        </p:spPr>
        <p:txBody>
          <a:bodyPr/>
          <a:lstStyle>
            <a:lvl1pPr>
              <a:defRPr sz="14400"/>
            </a:lvl1pPr>
          </a:lstStyle>
          <a:p>
            <a:r>
              <a:t>TEMAS DE LAS CHARLAS</a:t>
            </a:r>
          </a:p>
        </p:txBody>
      </p:sp>
      <p:sp>
        <p:nvSpPr>
          <p:cNvPr id="250" name="Espiritualidad más allá de las religiones…"/>
          <p:cNvSpPr txBox="1">
            <a:spLocks noGrp="1"/>
          </p:cNvSpPr>
          <p:nvPr>
            <p:ph type="body" sz="half" idx="1"/>
          </p:nvPr>
        </p:nvSpPr>
        <p:spPr>
          <a:xfrm>
            <a:off x="348350" y="2878416"/>
            <a:ext cx="12849729" cy="9509932"/>
          </a:xfrm>
          <a:prstGeom prst="rect">
            <a:avLst/>
          </a:prstGeom>
        </p:spPr>
        <p:txBody>
          <a:bodyPr/>
          <a:lstStyle/>
          <a:p>
            <a:pPr marL="381598" indent="-381598" defTabSz="673655">
              <a:spcBef>
                <a:spcPts val="3600"/>
              </a:spcBef>
              <a:defRPr sz="3116"/>
            </a:pPr>
            <a:r>
              <a:t>Espiritualidad más allá de las religiones</a:t>
            </a:r>
          </a:p>
          <a:p>
            <a:pPr marL="381598" indent="-381598" defTabSz="673655">
              <a:spcBef>
                <a:spcPts val="3600"/>
              </a:spcBef>
              <a:defRPr sz="3116"/>
            </a:pPr>
            <a:r>
              <a:t>Exploración emocional a través del arte</a:t>
            </a:r>
          </a:p>
          <a:p>
            <a:pPr marL="381598" indent="-381598" defTabSz="673655">
              <a:spcBef>
                <a:spcPts val="3600"/>
              </a:spcBef>
              <a:defRPr sz="3116"/>
            </a:pPr>
            <a:r>
              <a:t>Práctica regresiva y concepto de Karma</a:t>
            </a:r>
          </a:p>
          <a:p>
            <a:pPr marL="381598" indent="-381598" defTabSz="673655">
              <a:spcBef>
                <a:spcPts val="3600"/>
              </a:spcBef>
              <a:defRPr sz="3116"/>
            </a:pPr>
            <a:r>
              <a:t>Reiki, la técnica energética japonesa</a:t>
            </a:r>
          </a:p>
          <a:p>
            <a:pPr marL="381598" indent="-381598" defTabSz="673655">
              <a:spcBef>
                <a:spcPts val="3600"/>
              </a:spcBef>
              <a:defRPr sz="3116"/>
            </a:pPr>
            <a:r>
              <a:t>La inclusión LGTB dentro de las Iglesias Cristianas y el Evangelio</a:t>
            </a:r>
          </a:p>
          <a:p>
            <a:pPr marL="381598" indent="-381598" defTabSz="673655">
              <a:spcBef>
                <a:spcPts val="3600"/>
              </a:spcBef>
              <a:defRPr sz="3116"/>
            </a:pPr>
            <a:r>
              <a:t>La mujer y el sacerdocio</a:t>
            </a:r>
          </a:p>
          <a:p>
            <a:pPr marL="381598" indent="-381598" defTabSz="673655">
              <a:spcBef>
                <a:spcPts val="3600"/>
              </a:spcBef>
              <a:defRPr sz="3116"/>
            </a:pPr>
            <a:r>
              <a:t>Introducción a la meditación Raja Yoga</a:t>
            </a:r>
          </a:p>
          <a:p>
            <a:pPr marL="381598" indent="-381598" defTabSz="673655">
              <a:spcBef>
                <a:spcPts val="3600"/>
              </a:spcBef>
              <a:defRPr sz="3116"/>
            </a:pPr>
            <a:r>
              <a:t>Eneagrama</a:t>
            </a:r>
          </a:p>
          <a:p>
            <a:pPr marL="381598" indent="-381598" defTabSz="673655">
              <a:spcBef>
                <a:spcPts val="3600"/>
              </a:spcBef>
              <a:defRPr sz="3116"/>
            </a:pPr>
            <a:r>
              <a:t>12 claves para tu desarrollo personal</a:t>
            </a:r>
          </a:p>
          <a:p>
            <a:pPr marL="381598" indent="-381598" defTabSz="673655">
              <a:spcBef>
                <a:spcPts val="3600"/>
              </a:spcBef>
              <a:defRPr sz="3116"/>
            </a:pPr>
            <a:r>
              <a:t>Teoría y práctica de la meditación ZEN</a:t>
            </a:r>
          </a:p>
        </p:txBody>
      </p:sp>
      <p:sp>
        <p:nvSpPr>
          <p:cNvPr id="25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pic>
        <p:nvPicPr>
          <p:cNvPr id="252" name="Unknown-1.jpeg" descr="Unknown-1.jpeg"/>
          <p:cNvPicPr>
            <a:picLocks noChangeAspect="1"/>
          </p:cNvPicPr>
          <p:nvPr/>
        </p:nvPicPr>
        <p:blipFill>
          <a:blip r:embed="rId2">
            <a:extLst/>
          </a:blip>
          <a:stretch>
            <a:fillRect/>
          </a:stretch>
        </p:blipFill>
        <p:spPr>
          <a:xfrm>
            <a:off x="14105277" y="3356232"/>
            <a:ext cx="15275533" cy="855429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TEMAS DE LOS TALLERES"/>
          <p:cNvSpPr txBox="1">
            <a:spLocks noGrp="1"/>
          </p:cNvSpPr>
          <p:nvPr>
            <p:ph type="title"/>
          </p:nvPr>
        </p:nvSpPr>
        <p:spPr>
          <a:prstGeom prst="rect">
            <a:avLst/>
          </a:prstGeom>
        </p:spPr>
        <p:txBody>
          <a:bodyPr>
            <a:normAutofit fontScale="90000"/>
          </a:bodyPr>
          <a:lstStyle>
            <a:lvl1pPr defTabSz="813315">
              <a:defRPr sz="14256"/>
            </a:lvl1pPr>
          </a:lstStyle>
          <a:p>
            <a:r>
              <a:t>TEMAS DE LOS TALLERES</a:t>
            </a:r>
          </a:p>
        </p:txBody>
      </p:sp>
      <p:sp>
        <p:nvSpPr>
          <p:cNvPr id="255" name="Construyendo nuestra interioridad…"/>
          <p:cNvSpPr txBox="1">
            <a:spLocks noGrp="1"/>
          </p:cNvSpPr>
          <p:nvPr>
            <p:ph type="body" sz="half" idx="1"/>
          </p:nvPr>
        </p:nvSpPr>
        <p:spPr>
          <a:xfrm>
            <a:off x="348350" y="2769505"/>
            <a:ext cx="12849729" cy="9958835"/>
          </a:xfrm>
          <a:prstGeom prst="rect">
            <a:avLst/>
          </a:prstGeom>
        </p:spPr>
        <p:txBody>
          <a:bodyPr/>
          <a:lstStyle/>
          <a:p>
            <a:pPr marL="269911" indent="-269911" defTabSz="476488">
              <a:spcBef>
                <a:spcPts val="2600"/>
              </a:spcBef>
              <a:defRPr sz="2204"/>
            </a:pPr>
            <a:r>
              <a:t>Construyendo nuestra interioridad</a:t>
            </a:r>
          </a:p>
          <a:p>
            <a:pPr marL="269911" indent="-269911" defTabSz="476488">
              <a:spcBef>
                <a:spcPts val="2600"/>
              </a:spcBef>
              <a:defRPr sz="2204"/>
            </a:pPr>
            <a:r>
              <a:t>Portavocía</a:t>
            </a:r>
          </a:p>
          <a:p>
            <a:pPr marL="269911" indent="-269911" defTabSz="476488">
              <a:spcBef>
                <a:spcPts val="2600"/>
              </a:spcBef>
              <a:defRPr sz="2204"/>
            </a:pPr>
            <a:r>
              <a:t>El trabajo del Ego en la vida espiritual</a:t>
            </a:r>
          </a:p>
          <a:p>
            <a:pPr marL="269911" indent="-269911" defTabSz="476488">
              <a:spcBef>
                <a:spcPts val="2600"/>
              </a:spcBef>
              <a:defRPr sz="2204"/>
            </a:pPr>
            <a:r>
              <a:t>Meditación y resolución de conflictos</a:t>
            </a:r>
          </a:p>
          <a:p>
            <a:pPr marL="269911" indent="-269911" defTabSz="476488">
              <a:spcBef>
                <a:spcPts val="2600"/>
              </a:spcBef>
              <a:defRPr sz="2204"/>
            </a:pPr>
            <a:r>
              <a:t>Plan, Proyecto y misión de vida</a:t>
            </a:r>
          </a:p>
          <a:p>
            <a:pPr marL="269911" indent="-269911" defTabSz="476488">
              <a:spcBef>
                <a:spcPts val="2600"/>
              </a:spcBef>
              <a:defRPr sz="2204"/>
            </a:pPr>
            <a:r>
              <a:t>Claves para hablar en público y regalar tu talento al mundo</a:t>
            </a:r>
          </a:p>
          <a:p>
            <a:pPr marL="269911" indent="-269911" defTabSz="476488">
              <a:spcBef>
                <a:spcPts val="2600"/>
              </a:spcBef>
              <a:defRPr sz="2204"/>
            </a:pPr>
            <a:r>
              <a:t>Cómo desarrollar sabiduría a través de la visión mindfulness en situaciones de LGTB+fobia</a:t>
            </a:r>
          </a:p>
          <a:p>
            <a:pPr marL="269911" indent="-269911" defTabSz="476488">
              <a:spcBef>
                <a:spcPts val="2600"/>
              </a:spcBef>
              <a:defRPr sz="2204"/>
            </a:pPr>
            <a:r>
              <a:t>Gestión de la ansiedad y el enfado</a:t>
            </a:r>
          </a:p>
          <a:p>
            <a:pPr marL="269911" indent="-269911" defTabSz="476488">
              <a:spcBef>
                <a:spcPts val="2600"/>
              </a:spcBef>
              <a:defRPr sz="2204"/>
            </a:pPr>
            <a:r>
              <a:t>Kundalini y sexualidad</a:t>
            </a:r>
          </a:p>
          <a:p>
            <a:pPr marL="269911" indent="-269911" defTabSz="476488">
              <a:spcBef>
                <a:spcPts val="2600"/>
              </a:spcBef>
              <a:defRPr sz="2204"/>
            </a:pPr>
            <a:r>
              <a:t>Cómo desarrollar habilidades sociales</a:t>
            </a:r>
          </a:p>
          <a:p>
            <a:pPr marL="269911" indent="-269911" defTabSz="476488">
              <a:spcBef>
                <a:spcPts val="2600"/>
              </a:spcBef>
              <a:defRPr sz="2204"/>
            </a:pPr>
            <a:r>
              <a:t>5 claves de autoestima</a:t>
            </a:r>
          </a:p>
          <a:p>
            <a:pPr marL="269911" indent="-269911" defTabSz="476488">
              <a:spcBef>
                <a:spcPts val="2600"/>
              </a:spcBef>
              <a:defRPr sz="2204"/>
            </a:pPr>
            <a:r>
              <a:t>Una gestión eficaz de nuestro tiempo</a:t>
            </a:r>
          </a:p>
          <a:p>
            <a:pPr marL="269911" indent="-269911" defTabSz="476488">
              <a:spcBef>
                <a:spcPts val="2600"/>
              </a:spcBef>
              <a:defRPr sz="2204"/>
            </a:pPr>
            <a:r>
              <a:t>Madurez, el paso del tiempo en el estado de ánimo</a:t>
            </a:r>
          </a:p>
          <a:p>
            <a:pPr marL="269911" indent="-269911" defTabSz="476488">
              <a:spcBef>
                <a:spcPts val="2600"/>
              </a:spcBef>
              <a:defRPr sz="2204"/>
            </a:pPr>
            <a:r>
              <a:t>El miedo a decidir</a:t>
            </a:r>
          </a:p>
          <a:p>
            <a:pPr marL="269911" indent="-269911" defTabSz="476488">
              <a:spcBef>
                <a:spcPts val="2600"/>
              </a:spcBef>
              <a:defRPr sz="2204"/>
            </a:pPr>
            <a:r>
              <a:t>El enojo y la autoexigencia</a:t>
            </a:r>
          </a:p>
        </p:txBody>
      </p:sp>
      <p:sp>
        <p:nvSpPr>
          <p:cNvPr id="25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pic>
        <p:nvPicPr>
          <p:cNvPr id="257" name="2016-01-15-RP.jpg" descr="2016-01-15-RP.jpg"/>
          <p:cNvPicPr>
            <a:picLocks noChangeAspect="1"/>
          </p:cNvPicPr>
          <p:nvPr/>
        </p:nvPicPr>
        <p:blipFill>
          <a:blip r:embed="rId2">
            <a:extLst/>
          </a:blip>
          <a:stretch>
            <a:fillRect/>
          </a:stretch>
        </p:blipFill>
        <p:spPr>
          <a:xfrm>
            <a:off x="13416202" y="4371934"/>
            <a:ext cx="11050304" cy="73668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ENGLISH CONVERSATION CLUB"/>
          <p:cNvSpPr txBox="1">
            <a:spLocks noGrp="1"/>
          </p:cNvSpPr>
          <p:nvPr>
            <p:ph type="title"/>
          </p:nvPr>
        </p:nvSpPr>
        <p:spPr>
          <a:prstGeom prst="rect">
            <a:avLst/>
          </a:prstGeom>
        </p:spPr>
        <p:txBody>
          <a:bodyPr/>
          <a:lstStyle/>
          <a:p>
            <a:r>
              <a:t>ENGLISH CONVERSATION CLUB</a:t>
            </a:r>
          </a:p>
        </p:txBody>
      </p:sp>
      <p:sp>
        <p:nvSpPr>
          <p:cNvPr id="260" name="Se reúne los martes a las 20:00 en la sede de COGAM, excepcionalmente en otros lugares, 14-18 asistentes de media…"/>
          <p:cNvSpPr txBox="1">
            <a:spLocks noGrp="1"/>
          </p:cNvSpPr>
          <p:nvPr>
            <p:ph type="body" sz="half" idx="1"/>
          </p:nvPr>
        </p:nvSpPr>
        <p:spPr>
          <a:prstGeom prst="rect">
            <a:avLst/>
          </a:prstGeom>
        </p:spPr>
        <p:txBody>
          <a:bodyPr/>
          <a:lstStyle/>
          <a:p>
            <a:pPr marL="404866" indent="-404866" defTabSz="714732">
              <a:spcBef>
                <a:spcPts val="3900"/>
              </a:spcBef>
              <a:defRPr sz="3306"/>
            </a:pPr>
            <a:r>
              <a:t>Se reúne los martes a las 20:00 en la sede de COGAM, excepcionalmente en otros lugares, 14-18 asistentes de media</a:t>
            </a:r>
          </a:p>
          <a:p>
            <a:pPr marL="404866" indent="-404866" defTabSz="714732">
              <a:spcBef>
                <a:spcPts val="3900"/>
              </a:spcBef>
              <a:defRPr sz="3306"/>
            </a:pPr>
            <a:r>
              <a:t>Conversaciones organizadas y libres, dinámicas y talleres en inglés</a:t>
            </a:r>
          </a:p>
          <a:p>
            <a:pPr marL="404866" indent="-404866" defTabSz="714732">
              <a:spcBef>
                <a:spcPts val="3900"/>
              </a:spcBef>
              <a:defRPr sz="3306"/>
            </a:pPr>
            <a:r>
              <a:t>Misión de socialización de personas de habla hispana y de habla inglesa: inmigrantes, estudiantes, viajeros, etc.</a:t>
            </a:r>
          </a:p>
          <a:p>
            <a:pPr marL="404866" indent="-404866" defTabSz="714732">
              <a:spcBef>
                <a:spcPts val="3900"/>
              </a:spcBef>
              <a:defRPr sz="3306"/>
            </a:pPr>
            <a:r>
              <a:t>Se abordan temas de crecimiento personal, organización, productividad, inteligencia emocional, autoestima, motivación, comunicación y otros. Se trata de integrar la lengua inglesa con su uso práctico y los aspectos LGTB+</a:t>
            </a:r>
          </a:p>
          <a:p>
            <a:pPr marL="404866" indent="-404866" defTabSz="714732">
              <a:spcBef>
                <a:spcPts val="3900"/>
              </a:spcBef>
              <a:defRPr sz="3306"/>
            </a:pPr>
            <a:r>
              <a:t>También se realizan algunas actividades fuera de las reuniones regulares.</a:t>
            </a:r>
          </a:p>
        </p:txBody>
      </p:sp>
      <p:sp>
        <p:nvSpPr>
          <p:cNvPr id="26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pic>
        <p:nvPicPr>
          <p:cNvPr id="262" name="Ireland.jpg" descr="Ireland.jpg"/>
          <p:cNvPicPr>
            <a:picLocks noChangeAspect="1"/>
          </p:cNvPicPr>
          <p:nvPr/>
        </p:nvPicPr>
        <p:blipFill>
          <a:blip r:embed="rId2">
            <a:extLst/>
          </a:blip>
          <a:stretch>
            <a:fillRect/>
          </a:stretch>
        </p:blipFill>
        <p:spPr>
          <a:xfrm>
            <a:off x="18180160" y="8832235"/>
            <a:ext cx="4240549" cy="2120275"/>
          </a:xfrm>
          <a:prstGeom prst="rect">
            <a:avLst/>
          </a:prstGeom>
          <a:ln w="12700">
            <a:miter lim="400000"/>
          </a:ln>
        </p:spPr>
      </p:pic>
      <p:pic>
        <p:nvPicPr>
          <p:cNvPr id="263" name="UK Bandera Medium.png" descr="UK Bandera Medium.png"/>
          <p:cNvPicPr>
            <a:picLocks noChangeAspect="1"/>
          </p:cNvPicPr>
          <p:nvPr/>
        </p:nvPicPr>
        <p:blipFill>
          <a:blip r:embed="rId3">
            <a:extLst/>
          </a:blip>
          <a:stretch>
            <a:fillRect/>
          </a:stretch>
        </p:blipFill>
        <p:spPr>
          <a:xfrm>
            <a:off x="18180160" y="5951068"/>
            <a:ext cx="4240549" cy="2120275"/>
          </a:xfrm>
          <a:prstGeom prst="rect">
            <a:avLst/>
          </a:prstGeom>
          <a:ln w="12700">
            <a:miter lim="400000"/>
          </a:ln>
        </p:spPr>
      </p:pic>
      <p:pic>
        <p:nvPicPr>
          <p:cNvPr id="264" name="USA Bandera Small.gif" descr="USA Bandera Small.gif"/>
          <p:cNvPicPr>
            <a:picLocks noChangeAspect="1"/>
          </p:cNvPicPr>
          <p:nvPr/>
        </p:nvPicPr>
        <p:blipFill>
          <a:blip r:embed="rId4">
            <a:extLst/>
          </a:blip>
          <a:stretch>
            <a:fillRect/>
          </a:stretch>
        </p:blipFill>
        <p:spPr>
          <a:xfrm>
            <a:off x="14537545" y="6967980"/>
            <a:ext cx="4098620" cy="2174778"/>
          </a:xfrm>
          <a:prstGeom prst="rect">
            <a:avLst/>
          </a:prstGeom>
          <a:ln w="12700">
            <a:miter lim="400000"/>
          </a:ln>
        </p:spPr>
      </p:pic>
      <p:pic>
        <p:nvPicPr>
          <p:cNvPr id="265" name="CANA0001.GIF" descr="CANA0001.GIF"/>
          <p:cNvPicPr>
            <a:picLocks noChangeAspect="1"/>
          </p:cNvPicPr>
          <p:nvPr/>
        </p:nvPicPr>
        <p:blipFill>
          <a:blip r:embed="rId5">
            <a:extLst/>
          </a:blip>
          <a:stretch>
            <a:fillRect/>
          </a:stretch>
        </p:blipFill>
        <p:spPr>
          <a:xfrm>
            <a:off x="15065275" y="10482336"/>
            <a:ext cx="4207930" cy="2120275"/>
          </a:xfrm>
          <a:prstGeom prst="rect">
            <a:avLst/>
          </a:prstGeom>
          <a:ln w="12700">
            <a:miter lim="400000"/>
          </a:ln>
        </p:spPr>
      </p:pic>
      <p:pic>
        <p:nvPicPr>
          <p:cNvPr id="266" name="Australia.png" descr="Australia.png"/>
          <p:cNvPicPr>
            <a:picLocks noChangeAspect="1"/>
          </p:cNvPicPr>
          <p:nvPr/>
        </p:nvPicPr>
        <p:blipFill>
          <a:blip r:embed="rId6">
            <a:extLst/>
          </a:blip>
          <a:stretch>
            <a:fillRect/>
          </a:stretch>
        </p:blipFill>
        <p:spPr>
          <a:xfrm>
            <a:off x="14466582" y="3954579"/>
            <a:ext cx="4240549" cy="2120276"/>
          </a:xfrm>
          <a:prstGeom prst="rect">
            <a:avLst/>
          </a:prstGeom>
          <a:ln w="12700">
            <a:miter lim="400000"/>
          </a:ln>
        </p:spPr>
      </p:pic>
      <p:pic>
        <p:nvPicPr>
          <p:cNvPr id="267" name="New_Zealand.svg.png" descr="New_Zealand.svg.png"/>
          <p:cNvPicPr>
            <a:picLocks noChangeAspect="1"/>
          </p:cNvPicPr>
          <p:nvPr/>
        </p:nvPicPr>
        <p:blipFill>
          <a:blip r:embed="rId7">
            <a:extLst/>
          </a:blip>
          <a:stretch>
            <a:fillRect/>
          </a:stretch>
        </p:blipFill>
        <p:spPr>
          <a:xfrm>
            <a:off x="18077146" y="2585888"/>
            <a:ext cx="4446577" cy="222328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EATRO"/>
          <p:cNvSpPr txBox="1">
            <a:spLocks noGrp="1"/>
          </p:cNvSpPr>
          <p:nvPr>
            <p:ph type="title"/>
          </p:nvPr>
        </p:nvSpPr>
        <p:spPr>
          <a:prstGeom prst="rect">
            <a:avLst/>
          </a:prstGeom>
        </p:spPr>
        <p:txBody>
          <a:bodyPr/>
          <a:lstStyle>
            <a:lvl1pPr>
              <a:defRPr sz="18800"/>
            </a:lvl1pPr>
          </a:lstStyle>
          <a:p>
            <a:r>
              <a:t>TEATRO</a:t>
            </a:r>
          </a:p>
        </p:txBody>
      </p:sp>
      <p:sp>
        <p:nvSpPr>
          <p:cNvPr id="270" name="Reunión 1er y 3er viernes de mes en el Salón de Actos de COGAM, 8-10 asistentes de media…"/>
          <p:cNvSpPr txBox="1">
            <a:spLocks noGrp="1"/>
          </p:cNvSpPr>
          <p:nvPr>
            <p:ph type="body" sz="half" idx="1"/>
          </p:nvPr>
        </p:nvSpPr>
        <p:spPr>
          <a:prstGeom prst="rect">
            <a:avLst/>
          </a:prstGeom>
        </p:spPr>
        <p:txBody>
          <a:bodyPr/>
          <a:lstStyle/>
          <a:p>
            <a:pPr marL="456056" indent="-456056" defTabSz="805100">
              <a:spcBef>
                <a:spcPts val="4400"/>
              </a:spcBef>
              <a:defRPr sz="3724"/>
            </a:pPr>
            <a:r>
              <a:t>Reunión 1er y 3er viernes de mes en el Salón de Actos de COGAM, 8-10 asistentes de media</a:t>
            </a:r>
          </a:p>
          <a:p>
            <a:pPr marL="456056" indent="-456056" defTabSz="805100">
              <a:spcBef>
                <a:spcPts val="4400"/>
              </a:spcBef>
              <a:defRPr sz="3724"/>
            </a:pPr>
            <a:r>
              <a:t>El tamaño del grupo permite profundizar en las actividades y todos los asistentes participan en trabajos de escenas improvisadas o con texto.</a:t>
            </a:r>
          </a:p>
          <a:p>
            <a:pPr marL="456056" indent="-456056" defTabSz="805100">
              <a:spcBef>
                <a:spcPts val="4400"/>
              </a:spcBef>
              <a:defRPr sz="3724"/>
            </a:pPr>
            <a:r>
              <a:t>Para 2018 se plantea organizar sesiobes de Teatro-Foro, preparando escenas sobre temas de interés para el colectivo, que serán presentadas al público con el fin de promover la participación y fomentar el debate</a:t>
            </a:r>
          </a:p>
          <a:p>
            <a:pPr marL="456056" indent="-456056" defTabSz="805100">
              <a:spcBef>
                <a:spcPts val="4400"/>
              </a:spcBef>
              <a:defRPr sz="3724"/>
            </a:pPr>
            <a:r>
              <a:t>En total 24 actividades con asistencia de unas 240 personas</a:t>
            </a:r>
          </a:p>
        </p:txBody>
      </p:sp>
      <p:sp>
        <p:nvSpPr>
          <p:cNvPr id="27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pic>
        <p:nvPicPr>
          <p:cNvPr id="272" name="Mosaic_depicting_theatrical_masks_of_Tragedy_and_Comedy_(Thermae_Decianae).jpg" descr="Mosaic_depicting_theatrical_masks_of_Tragedy_and_Comedy_(Thermae_Decianae).jpg"/>
          <p:cNvPicPr>
            <a:picLocks noChangeAspect="1"/>
          </p:cNvPicPr>
          <p:nvPr/>
        </p:nvPicPr>
        <p:blipFill>
          <a:blip r:embed="rId2">
            <a:extLst/>
          </a:blip>
          <a:stretch>
            <a:fillRect/>
          </a:stretch>
        </p:blipFill>
        <p:spPr>
          <a:xfrm>
            <a:off x="13185954" y="3542927"/>
            <a:ext cx="11126266" cy="902488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ACTIVIDADES"/>
          <p:cNvSpPr txBox="1">
            <a:spLocks noGrp="1"/>
          </p:cNvSpPr>
          <p:nvPr>
            <p:ph type="title"/>
          </p:nvPr>
        </p:nvSpPr>
        <p:spPr>
          <a:prstGeom prst="rect">
            <a:avLst/>
          </a:prstGeom>
        </p:spPr>
        <p:txBody>
          <a:bodyPr/>
          <a:lstStyle>
            <a:lvl1pPr>
              <a:defRPr sz="18700"/>
            </a:lvl1pPr>
          </a:lstStyle>
          <a:p>
            <a:r>
              <a:t>ACTIVIDADES</a:t>
            </a:r>
          </a:p>
        </p:txBody>
      </p:sp>
      <p:sp>
        <p:nvSpPr>
          <p:cNvPr id="131" name="Nuestro servicio de salud ha repartido más de 47.000 preservativos, se han realizado 415 pruebas del VIH y 345 atenciones.…"/>
          <p:cNvSpPr txBox="1">
            <a:spLocks noGrp="1"/>
          </p:cNvSpPr>
          <p:nvPr>
            <p:ph type="body" sz="half" idx="1"/>
          </p:nvPr>
        </p:nvSpPr>
        <p:spPr>
          <a:xfrm>
            <a:off x="348350" y="3611859"/>
            <a:ext cx="12849729" cy="8776489"/>
          </a:xfrm>
          <a:prstGeom prst="rect">
            <a:avLst/>
          </a:prstGeom>
        </p:spPr>
        <p:txBody>
          <a:bodyPr/>
          <a:lstStyle/>
          <a:p>
            <a:pPr marL="465364" indent="-465364">
              <a:defRPr sz="5300"/>
            </a:pPr>
            <a:r>
              <a:t>Nuestro servicio de salud ha repartido más de 47.000 preservativos, se han realizado 415 pruebas del VIH y 345 atenciones.</a:t>
            </a:r>
          </a:p>
          <a:p>
            <a:pPr marL="465364" indent="-465364">
              <a:defRPr sz="5300"/>
            </a:pPr>
            <a:r>
              <a:t>El servicio de Información LGTB+ ha recibido 2.336 solicitudes.</a:t>
            </a:r>
          </a:p>
          <a:p>
            <a:pPr marL="465364" indent="-465364">
              <a:defRPr sz="5300"/>
            </a:pPr>
            <a:r>
              <a:t>Se han caminado más de 800 Kms. por toda España</a:t>
            </a:r>
          </a:p>
        </p:txBody>
      </p:sp>
      <p:sp>
        <p:nvSpPr>
          <p:cNvPr id="132"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pic>
        <p:nvPicPr>
          <p:cNvPr id="133" name="162668100.jpg" descr="162668100.jpg"/>
          <p:cNvPicPr>
            <a:picLocks noChangeAspect="1"/>
          </p:cNvPicPr>
          <p:nvPr/>
        </p:nvPicPr>
        <p:blipFill>
          <a:blip r:embed="rId2">
            <a:extLst/>
          </a:blip>
          <a:stretch>
            <a:fillRect/>
          </a:stretch>
        </p:blipFill>
        <p:spPr>
          <a:xfrm>
            <a:off x="13142528" y="3779382"/>
            <a:ext cx="11255258" cy="844144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ENDERISMO"/>
          <p:cNvSpPr txBox="1">
            <a:spLocks noGrp="1"/>
          </p:cNvSpPr>
          <p:nvPr>
            <p:ph type="title"/>
          </p:nvPr>
        </p:nvSpPr>
        <p:spPr>
          <a:prstGeom prst="rect">
            <a:avLst/>
          </a:prstGeom>
        </p:spPr>
        <p:txBody>
          <a:bodyPr/>
          <a:lstStyle>
            <a:lvl1pPr>
              <a:defRPr sz="18800"/>
            </a:lvl1pPr>
          </a:lstStyle>
          <a:p>
            <a:r>
              <a:t>SENDERISMO</a:t>
            </a:r>
          </a:p>
        </p:txBody>
      </p:sp>
      <p:sp>
        <p:nvSpPr>
          <p:cNvPr id="275" name="Reunión todos los lunes en el local de COGAM…"/>
          <p:cNvSpPr txBox="1">
            <a:spLocks noGrp="1"/>
          </p:cNvSpPr>
          <p:nvPr>
            <p:ph type="body" sz="half" idx="1"/>
          </p:nvPr>
        </p:nvSpPr>
        <p:spPr>
          <a:xfrm>
            <a:off x="11111600" y="3643312"/>
            <a:ext cx="12849728" cy="8776489"/>
          </a:xfrm>
          <a:prstGeom prst="rect">
            <a:avLst/>
          </a:prstGeom>
        </p:spPr>
        <p:txBody>
          <a:bodyPr/>
          <a:lstStyle/>
          <a:p>
            <a:pPr marL="465364" indent="-465364">
              <a:defRPr sz="4900"/>
            </a:pPr>
            <a:r>
              <a:t>Reunión todos los lunes en el local de COGAM</a:t>
            </a:r>
          </a:p>
          <a:p>
            <a:pPr marL="465364" indent="-465364">
              <a:defRPr sz="4900"/>
            </a:pPr>
            <a:r>
              <a:t>Asisten entre 15 y 50 personas dependiendo de las nuevas excursiones</a:t>
            </a:r>
          </a:p>
          <a:p>
            <a:pPr marL="465364" indent="-465364">
              <a:defRPr sz="4900"/>
            </a:pPr>
            <a:r>
              <a:t>Se atiende a las personas que llegan por primera vez, se inician las listas para apuntarse a excursiones, se pagan las reservas de alojamiento, se reparten los grupos para los coches, etc.</a:t>
            </a:r>
          </a:p>
        </p:txBody>
      </p:sp>
      <p:sp>
        <p:nvSpPr>
          <p:cNvPr id="27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pic>
        <p:nvPicPr>
          <p:cNvPr id="277" name="Backpacking_in_Grand_Teton_NP-NPS.jpg" descr="Backpacking_in_Grand_Teton_NP-NPS.jpg"/>
          <p:cNvPicPr>
            <a:picLocks noChangeAspect="1"/>
          </p:cNvPicPr>
          <p:nvPr/>
        </p:nvPicPr>
        <p:blipFill>
          <a:blip r:embed="rId2">
            <a:extLst/>
          </a:blip>
          <a:stretch>
            <a:fillRect/>
          </a:stretch>
        </p:blipFill>
        <p:spPr>
          <a:xfrm>
            <a:off x="-3275384" y="3404799"/>
            <a:ext cx="13967568" cy="92535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EXCURSIONES"/>
          <p:cNvSpPr txBox="1">
            <a:spLocks noGrp="1"/>
          </p:cNvSpPr>
          <p:nvPr>
            <p:ph type="title"/>
          </p:nvPr>
        </p:nvSpPr>
        <p:spPr>
          <a:prstGeom prst="rect">
            <a:avLst/>
          </a:prstGeom>
        </p:spPr>
        <p:txBody>
          <a:bodyPr>
            <a:normAutofit fontScale="90000"/>
          </a:bodyPr>
          <a:lstStyle>
            <a:lvl1pPr>
              <a:defRPr sz="19100"/>
            </a:lvl1pPr>
          </a:lstStyle>
          <a:p>
            <a:r>
              <a:t>EXCURSIONES</a:t>
            </a:r>
          </a:p>
        </p:txBody>
      </p:sp>
      <p:sp>
        <p:nvSpPr>
          <p:cNvPr id="280" name="51 salidas en 2017, de 1 día, de fin de semana o de puente…"/>
          <p:cNvSpPr txBox="1">
            <a:spLocks noGrp="1"/>
          </p:cNvSpPr>
          <p:nvPr>
            <p:ph type="body" sz="half" idx="1"/>
          </p:nvPr>
        </p:nvSpPr>
        <p:spPr>
          <a:prstGeom prst="rect">
            <a:avLst/>
          </a:prstGeom>
        </p:spPr>
        <p:txBody>
          <a:bodyPr/>
          <a:lstStyle/>
          <a:p>
            <a:pPr marL="465364" indent="-465364">
              <a:defRPr sz="6800"/>
            </a:pPr>
            <a:r>
              <a:t>51 salidas en 2017, de 1 día, de fin de semana o de puente</a:t>
            </a:r>
          </a:p>
          <a:p>
            <a:pPr marL="465364" indent="-465364">
              <a:defRPr sz="6800"/>
            </a:pPr>
            <a:r>
              <a:t>1057 participantes (65% socios de COGAM), 21 asistentes de media por excursión</a:t>
            </a:r>
          </a:p>
          <a:p>
            <a:pPr marL="465364" indent="-465364">
              <a:defRPr sz="6800"/>
            </a:pPr>
            <a:r>
              <a:t>más de 800 kms. andados</a:t>
            </a:r>
          </a:p>
        </p:txBody>
      </p:sp>
      <p:sp>
        <p:nvSpPr>
          <p:cNvPr id="28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pic>
        <p:nvPicPr>
          <p:cNvPr id="282" name="Tent_at_High_Shelf_Camp.jpg" descr="Tent_at_High_Shelf_Camp.jpg"/>
          <p:cNvPicPr>
            <a:picLocks noChangeAspect="1"/>
          </p:cNvPicPr>
          <p:nvPr/>
        </p:nvPicPr>
        <p:blipFill>
          <a:blip r:embed="rId2">
            <a:extLst/>
          </a:blip>
          <a:stretch>
            <a:fillRect/>
          </a:stretch>
        </p:blipFill>
        <p:spPr>
          <a:xfrm>
            <a:off x="13229882" y="3261754"/>
            <a:ext cx="13068983" cy="9587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OTRAS ACTIVIDADES"/>
          <p:cNvSpPr txBox="1">
            <a:spLocks noGrp="1"/>
          </p:cNvSpPr>
          <p:nvPr>
            <p:ph type="title"/>
          </p:nvPr>
        </p:nvSpPr>
        <p:spPr>
          <a:prstGeom prst="rect">
            <a:avLst/>
          </a:prstGeom>
        </p:spPr>
        <p:txBody>
          <a:bodyPr/>
          <a:lstStyle>
            <a:lvl1pPr>
              <a:defRPr sz="16900"/>
            </a:lvl1pPr>
          </a:lstStyle>
          <a:p>
            <a:r>
              <a:t>OTRAS ACTIVIDADES</a:t>
            </a:r>
          </a:p>
        </p:txBody>
      </p:sp>
      <p:sp>
        <p:nvSpPr>
          <p:cNvPr id="28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32</a:t>
            </a:fld>
            <a:endParaRPr/>
          </a:p>
        </p:txBody>
      </p:sp>
      <p:graphicFrame>
        <p:nvGraphicFramePr>
          <p:cNvPr id="286" name="Tabla"/>
          <p:cNvGraphicFramePr/>
          <p:nvPr/>
        </p:nvGraphicFramePr>
        <p:xfrm>
          <a:off x="2160984" y="4024312"/>
          <a:ext cx="20895651" cy="8890594"/>
        </p:xfrm>
        <a:graphic>
          <a:graphicData uri="http://schemas.openxmlformats.org/drawingml/2006/table">
            <a:tbl>
              <a:tblPr bandRow="1">
                <a:tableStyleId>{4C3C2611-4C71-4FC5-86AE-919BDF0F9419}</a:tableStyleId>
              </a:tblPr>
              <a:tblGrid>
                <a:gridCol w="6965217"/>
                <a:gridCol w="6965217"/>
                <a:gridCol w="6965217"/>
              </a:tblGrid>
              <a:tr h="2210097">
                <a:tc>
                  <a:txBody>
                    <a:bodyPr/>
                    <a:lstStyle/>
                    <a:p>
                      <a:pPr defTabSz="914400">
                        <a:defRPr sz="1800" b="0"/>
                      </a:pPr>
                      <a:r>
                        <a:rPr sz="6700" b="1">
                          <a:sym typeface="Helvetica Neue"/>
                        </a:rPr>
                        <a:t>Reuniones organizativas</a:t>
                      </a:r>
                    </a:p>
                  </a:txBody>
                  <a:tcPr marL="50800" marR="50800" marT="50800" marB="50800" anchor="ctr" horzOverflow="overflow">
                    <a:lnL w="63500">
                      <a:solidFill>
                        <a:srgbClr val="000000"/>
                      </a:solidFill>
                      <a:miter lim="400000"/>
                    </a:lnL>
                    <a:lnR w="12700">
                      <a:solidFill>
                        <a:srgbClr val="B8B8B8"/>
                      </a:solidFill>
                      <a:miter lim="400000"/>
                    </a:lnR>
                    <a:lnT w="63500">
                      <a:solidFill>
                        <a:srgbClr val="000000"/>
                      </a:solidFill>
                      <a:miter lim="400000"/>
                    </a:lnT>
                  </a:tcPr>
                </a:tc>
                <a:tc>
                  <a:txBody>
                    <a:bodyPr/>
                    <a:lstStyle/>
                    <a:p>
                      <a:pPr defTabSz="914400">
                        <a:defRPr sz="1800" b="0"/>
                      </a:pPr>
                      <a:r>
                        <a:rPr sz="5600" b="1">
                          <a:sym typeface="Helvetica Neue"/>
                        </a:rPr>
                        <a:t>2 veces al año</a:t>
                      </a:r>
                    </a:p>
                  </a:txBody>
                  <a:tcPr marL="50800" marR="50800" marT="50800" marB="50800" anchor="ctr" horzOverflow="overflow">
                    <a:lnL w="12700">
                      <a:solidFill>
                        <a:srgbClr val="B8B8B8"/>
                      </a:solidFill>
                      <a:miter lim="400000"/>
                    </a:lnL>
                    <a:lnR w="12700">
                      <a:solidFill>
                        <a:srgbClr val="B8B8B8"/>
                      </a:solidFill>
                      <a:miter lim="400000"/>
                    </a:lnR>
                    <a:lnT w="63500">
                      <a:solidFill>
                        <a:srgbClr val="000000"/>
                      </a:solidFill>
                      <a:miter lim="400000"/>
                    </a:lnT>
                  </a:tcPr>
                </a:tc>
                <a:tc>
                  <a:txBody>
                    <a:bodyPr/>
                    <a:lstStyle/>
                    <a:p>
                      <a:pPr algn="just" defTabSz="914400">
                        <a:defRPr sz="1800" b="0"/>
                      </a:pPr>
                      <a:r>
                        <a:rPr sz="3500" b="1">
                          <a:sym typeface="Helvetica Neue"/>
                        </a:rPr>
                        <a:t>Reunión de los voluntarios que se encargan de organizar y colaborar en las tareas de gestión del Grupo</a:t>
                      </a:r>
                    </a:p>
                  </a:txBody>
                  <a:tcPr marL="50800" marR="50800" marT="50800" marB="50800" anchor="ctr" horzOverflow="overflow">
                    <a:lnL w="12700">
                      <a:solidFill>
                        <a:srgbClr val="B8B8B8"/>
                      </a:solidFill>
                      <a:miter lim="400000"/>
                    </a:lnL>
                    <a:lnR w="63500">
                      <a:solidFill>
                        <a:srgbClr val="000000"/>
                      </a:solidFill>
                      <a:miter lim="400000"/>
                    </a:lnR>
                    <a:lnT w="63500">
                      <a:solidFill>
                        <a:srgbClr val="000000"/>
                      </a:solidFill>
                      <a:miter lim="400000"/>
                    </a:lnT>
                  </a:tcPr>
                </a:tc>
              </a:tr>
              <a:tr h="2210097">
                <a:tc>
                  <a:txBody>
                    <a:bodyPr/>
                    <a:lstStyle/>
                    <a:p>
                      <a:pPr defTabSz="914400">
                        <a:defRPr sz="1800" b="0"/>
                      </a:pPr>
                      <a:r>
                        <a:rPr sz="6700" b="1">
                          <a:sym typeface="Helvetica Neue"/>
                        </a:rPr>
                        <a:t>Concurso de Fotografía</a:t>
                      </a:r>
                    </a:p>
                  </a:txBody>
                  <a:tcPr marL="50800" marR="50800" marT="50800" marB="50800" anchor="ctr" horzOverflow="overflow">
                    <a:lnL w="63500">
                      <a:solidFill>
                        <a:srgbClr val="000000"/>
                      </a:solidFill>
                      <a:miter lim="400000"/>
                    </a:lnL>
                    <a:lnR w="12700">
                      <a:solidFill>
                        <a:srgbClr val="B8B8B8"/>
                      </a:solidFill>
                      <a:miter lim="400000"/>
                    </a:lnR>
                    <a:solidFill>
                      <a:srgbClr val="73FA79"/>
                    </a:solidFill>
                  </a:tcPr>
                </a:tc>
                <a:tc>
                  <a:txBody>
                    <a:bodyPr/>
                    <a:lstStyle/>
                    <a:p>
                      <a:pPr algn="just" defTabSz="914400">
                        <a:defRPr sz="1800" b="0"/>
                      </a:pPr>
                      <a:r>
                        <a:rPr sz="3600" b="1">
                          <a:sym typeface="Helvetica Neue"/>
                        </a:rPr>
                        <a:t>Durante el mes de Junio. Se presentan a concurso unas 30 fotografías</a:t>
                      </a:r>
                    </a:p>
                  </a:txBody>
                  <a:tcPr marL="50800" marR="50800" marT="50800" marB="50800" anchor="ctr" horzOverflow="overflow">
                    <a:lnL w="12700">
                      <a:solidFill>
                        <a:srgbClr val="B8B8B8"/>
                      </a:solidFill>
                      <a:miter lim="400000"/>
                    </a:lnL>
                    <a:lnR w="12700">
                      <a:solidFill>
                        <a:srgbClr val="B8B8B8"/>
                      </a:solidFill>
                      <a:miter lim="400000"/>
                    </a:lnR>
                    <a:solidFill>
                      <a:srgbClr val="73FA79"/>
                    </a:solidFill>
                  </a:tcPr>
                </a:tc>
                <a:tc>
                  <a:txBody>
                    <a:bodyPr/>
                    <a:lstStyle/>
                    <a:p>
                      <a:pPr algn="just" defTabSz="914400">
                        <a:defRPr sz="1800" b="0"/>
                      </a:pPr>
                      <a:r>
                        <a:rPr sz="3500" b="1">
                          <a:sym typeface="Helvetica Neue"/>
                        </a:rPr>
                        <a:t>Las 2 fotos ganadoras se incluyen en la portada de los programas semestrales del Grupo</a:t>
                      </a:r>
                    </a:p>
                  </a:txBody>
                  <a:tcPr marL="50800" marR="50800" marT="50800" marB="50800" anchor="ctr" horzOverflow="overflow">
                    <a:lnL w="12700">
                      <a:solidFill>
                        <a:srgbClr val="B8B8B8"/>
                      </a:solidFill>
                      <a:miter lim="400000"/>
                    </a:lnL>
                    <a:lnR w="63500">
                      <a:solidFill>
                        <a:srgbClr val="000000"/>
                      </a:solidFill>
                      <a:miter lim="400000"/>
                    </a:lnR>
                    <a:solidFill>
                      <a:srgbClr val="73FA79"/>
                    </a:solidFill>
                  </a:tcPr>
                </a:tc>
              </a:tr>
              <a:tr h="2210097">
                <a:tc>
                  <a:txBody>
                    <a:bodyPr/>
                    <a:lstStyle/>
                    <a:p>
                      <a:pPr defTabSz="914400">
                        <a:defRPr sz="1800" b="0"/>
                      </a:pPr>
                      <a:r>
                        <a:rPr sz="6700" b="1">
                          <a:sym typeface="Helvetica Neue"/>
                        </a:rPr>
                        <a:t>Limonada del Orgullo</a:t>
                      </a:r>
                    </a:p>
                  </a:txBody>
                  <a:tcPr marL="50800" marR="50800" marT="50800" marB="50800" anchor="ctr" horzOverflow="overflow">
                    <a:lnL w="63500">
                      <a:solidFill>
                        <a:srgbClr val="000000"/>
                      </a:solidFill>
                      <a:miter lim="400000"/>
                    </a:lnL>
                    <a:lnR w="12700">
                      <a:solidFill>
                        <a:srgbClr val="B8B8B8"/>
                      </a:solidFill>
                      <a:miter lim="400000"/>
                    </a:lnR>
                  </a:tcPr>
                </a:tc>
                <a:tc>
                  <a:txBody>
                    <a:bodyPr/>
                    <a:lstStyle/>
                    <a:p>
                      <a:pPr algn="just" defTabSz="914400">
                        <a:defRPr sz="1800" b="0"/>
                      </a:pPr>
                      <a:r>
                        <a:rPr sz="5200" b="1">
                          <a:sym typeface="Helvetica Neue"/>
                        </a:rPr>
                        <a:t>Se celebra en el Parque del Retiro</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just" defTabSz="914400">
                        <a:defRPr sz="1800" b="0"/>
                      </a:pPr>
                      <a:r>
                        <a:rPr sz="4200" b="1">
                          <a:sym typeface="Helvetica Neue"/>
                        </a:rPr>
                        <a:t>Típica celebración a la que acuden unos 50 participantes</a:t>
                      </a:r>
                    </a:p>
                  </a:txBody>
                  <a:tcPr marL="50800" marR="50800" marT="50800" marB="50800" anchor="ctr" horzOverflow="overflow">
                    <a:lnL w="12700">
                      <a:solidFill>
                        <a:srgbClr val="B8B8B8"/>
                      </a:solidFill>
                      <a:miter lim="400000"/>
                    </a:lnL>
                    <a:lnR w="63500">
                      <a:solidFill>
                        <a:srgbClr val="000000"/>
                      </a:solidFill>
                      <a:miter lim="400000"/>
                    </a:lnR>
                  </a:tcPr>
                </a:tc>
              </a:tr>
              <a:tr h="2210097">
                <a:tc>
                  <a:txBody>
                    <a:bodyPr/>
                    <a:lstStyle/>
                    <a:p>
                      <a:pPr defTabSz="914400">
                        <a:defRPr sz="1800" b="0"/>
                      </a:pPr>
                      <a:r>
                        <a:rPr sz="6700" b="1">
                          <a:sym typeface="Helvetica Neue"/>
                        </a:rPr>
                        <a:t>Cena de Navidad</a:t>
                      </a:r>
                    </a:p>
                  </a:txBody>
                  <a:tcPr marL="50800" marR="50800" marT="50800" marB="50800" anchor="ctr" horzOverflow="overflow">
                    <a:lnL w="63500">
                      <a:solidFill>
                        <a:srgbClr val="000000"/>
                      </a:solidFill>
                      <a:miter lim="400000"/>
                    </a:lnL>
                    <a:lnR w="12700">
                      <a:solidFill>
                        <a:srgbClr val="B8B8B8"/>
                      </a:solidFill>
                      <a:miter lim="400000"/>
                    </a:lnR>
                    <a:lnB w="63500">
                      <a:solidFill>
                        <a:srgbClr val="000000"/>
                      </a:solidFill>
                      <a:miter lim="400000"/>
                    </a:lnB>
                    <a:solidFill>
                      <a:srgbClr val="73FA79"/>
                    </a:solidFill>
                  </a:tcPr>
                </a:tc>
                <a:tc>
                  <a:txBody>
                    <a:bodyPr/>
                    <a:lstStyle/>
                    <a:p>
                      <a:pPr algn="just" defTabSz="914400">
                        <a:defRPr sz="1800" b="0"/>
                      </a:pPr>
                      <a:r>
                        <a:rPr sz="5000" b="1">
                          <a:sym typeface="Helvetica Neue"/>
                        </a:rPr>
                        <a:t>Celebrada el Lunes 18 de Diciembre de 2017</a:t>
                      </a:r>
                    </a:p>
                  </a:txBody>
                  <a:tcPr marL="50800" marR="50800" marT="50800" marB="50800" anchor="ctr" horzOverflow="overflow">
                    <a:lnL w="12700">
                      <a:solidFill>
                        <a:srgbClr val="B8B8B8"/>
                      </a:solidFill>
                      <a:miter lim="400000"/>
                    </a:lnL>
                    <a:lnR w="12700">
                      <a:solidFill>
                        <a:srgbClr val="B8B8B8"/>
                      </a:solidFill>
                      <a:miter lim="400000"/>
                    </a:lnR>
                    <a:lnB w="63500">
                      <a:solidFill>
                        <a:srgbClr val="000000"/>
                      </a:solidFill>
                      <a:miter lim="400000"/>
                    </a:lnB>
                    <a:solidFill>
                      <a:srgbClr val="73FA79"/>
                    </a:solidFill>
                  </a:tcPr>
                </a:tc>
                <a:tc>
                  <a:txBody>
                    <a:bodyPr/>
                    <a:lstStyle/>
                    <a:p>
                      <a:pPr algn="just" defTabSz="914400">
                        <a:defRPr sz="1800" b="0"/>
                      </a:pPr>
                      <a:r>
                        <a:rPr sz="4700" b="1">
                          <a:sym typeface="Helvetica Neue"/>
                        </a:rPr>
                        <a:t>Restaurante “La Unión”
40 participantes</a:t>
                      </a:r>
                    </a:p>
                  </a:txBody>
                  <a:tcPr marL="50800" marR="50800" marT="50800" marB="50800" anchor="ctr" horzOverflow="overflow">
                    <a:lnL w="12700">
                      <a:solidFill>
                        <a:srgbClr val="B8B8B8"/>
                      </a:solidFill>
                      <a:miter lim="400000"/>
                    </a:lnL>
                    <a:lnR w="63500">
                      <a:solidFill>
                        <a:srgbClr val="000000"/>
                      </a:solidFill>
                      <a:miter lim="400000"/>
                    </a:lnR>
                    <a:lnB w="63500">
                      <a:solidFill>
                        <a:srgbClr val="000000"/>
                      </a:solidFill>
                      <a:miter lim="400000"/>
                    </a:lnB>
                    <a:solidFill>
                      <a:srgbClr val="73FA79"/>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EN REDES SOCIALES…"/>
          <p:cNvSpPr txBox="1">
            <a:spLocks noGrp="1"/>
          </p:cNvSpPr>
          <p:nvPr>
            <p:ph type="title"/>
          </p:nvPr>
        </p:nvSpPr>
        <p:spPr>
          <a:prstGeom prst="rect">
            <a:avLst/>
          </a:prstGeom>
        </p:spPr>
        <p:txBody>
          <a:bodyPr/>
          <a:lstStyle/>
          <a:p>
            <a:pPr defTabSz="796885">
              <a:defRPr sz="16199"/>
            </a:pPr>
            <a:r>
              <a:t>EN REDES SOCIALES</a:t>
            </a:r>
          </a:p>
          <a:p>
            <a:pPr defTabSz="796885">
              <a:defRPr sz="2522"/>
            </a:pPr>
            <a:r>
              <a:t>seguidores</a:t>
            </a:r>
          </a:p>
        </p:txBody>
      </p:sp>
      <p:sp>
        <p:nvSpPr>
          <p:cNvPr id="289" name="Publicación todas las semanas del año…"/>
          <p:cNvSpPr txBox="1">
            <a:spLocks noGrp="1"/>
          </p:cNvSpPr>
          <p:nvPr>
            <p:ph type="body" sz="half" idx="1"/>
          </p:nvPr>
        </p:nvSpPr>
        <p:spPr>
          <a:prstGeom prst="rect">
            <a:avLst/>
          </a:prstGeom>
        </p:spPr>
        <p:txBody>
          <a:bodyPr/>
          <a:lstStyle/>
          <a:p>
            <a:pPr>
              <a:defRPr sz="5600"/>
            </a:pPr>
            <a:r>
              <a:t>Publicación todas las semanas del año</a:t>
            </a:r>
          </a:p>
          <a:p>
            <a:pPr>
              <a:defRPr sz="5600"/>
            </a:pPr>
            <a:r>
              <a:t>Publicación del inicio de inscripción de las nuevas excursiones en TWITTER y FACEBOOK</a:t>
            </a:r>
          </a:p>
          <a:p>
            <a:pPr>
              <a:defRPr sz="5600"/>
            </a:pPr>
            <a:r>
              <a:t>Publicación de los Tracks GPS de algunas de las rurtas realizadas. Actualmente 167 rutas</a:t>
            </a:r>
          </a:p>
        </p:txBody>
      </p:sp>
      <p:sp>
        <p:nvSpPr>
          <p:cNvPr id="29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graphicFrame>
        <p:nvGraphicFramePr>
          <p:cNvPr id="291" name="Tabla"/>
          <p:cNvGraphicFramePr/>
          <p:nvPr/>
        </p:nvGraphicFramePr>
        <p:xfrm>
          <a:off x="14091046" y="3952875"/>
          <a:ext cx="7500936" cy="8840391"/>
        </p:xfrm>
        <a:graphic>
          <a:graphicData uri="http://schemas.openxmlformats.org/drawingml/2006/table">
            <a:tbl>
              <a:tblPr lastRow="1" bandRow="1">
                <a:tableStyleId>{4C3C2611-4C71-4FC5-86AE-919BDF0F9419}</a:tableStyleId>
              </a:tblPr>
              <a:tblGrid>
                <a:gridCol w="4692364"/>
                <a:gridCol w="2808572"/>
              </a:tblGrid>
              <a:tr h="2946797">
                <a:tc>
                  <a:txBody>
                    <a:bodyPr/>
                    <a:lstStyle/>
                    <a:p>
                      <a:pPr defTabSz="914400">
                        <a:defRPr sz="3300">
                          <a:sym typeface="Helvetica Neue"/>
                        </a:defRPr>
                      </a:pPr>
                      <a:endParaRPr/>
                    </a:p>
                  </a:txBody>
                  <a:tcPr marL="50800" marR="50800" marT="50800" marB="50800" anchor="ctr" horzOverflow="overflow">
                    <a:blipFill rotWithShape="1">
                      <a:blip r:embed="rId2"/>
                      <a:srcRect/>
                      <a:stretch>
                        <a:fillRect/>
                      </a:stretch>
                    </a:blipFill>
                  </a:tcPr>
                </a:tc>
                <a:tc>
                  <a:txBody>
                    <a:bodyPr/>
                    <a:lstStyle/>
                    <a:p>
                      <a:pPr defTabSz="914400">
                        <a:defRPr sz="1800" b="0"/>
                      </a:pPr>
                      <a:r>
                        <a:rPr sz="7600" b="1">
                          <a:sym typeface="Helvetica Neue"/>
                        </a:rPr>
                        <a:t>2.299</a:t>
                      </a:r>
                    </a:p>
                  </a:txBody>
                  <a:tcPr marL="50800" marR="50800" marT="50800" marB="50800" anchor="ctr" horzOverflow="overflow"/>
                </a:tc>
              </a:tr>
              <a:tr h="2946797">
                <a:tc>
                  <a:txBody>
                    <a:bodyPr/>
                    <a:lstStyle/>
                    <a:p>
                      <a:pPr defTabSz="914400">
                        <a:defRPr sz="3600">
                          <a:sym typeface="Helvetica Neue"/>
                        </a:defRPr>
                      </a:pPr>
                      <a:endParaRPr/>
                    </a:p>
                  </a:txBody>
                  <a:tcPr marL="50800" marR="50800" marT="50800" marB="50800" anchor="ctr" horzOverflow="overflow">
                    <a:blipFill rotWithShape="1">
                      <a:blip r:embed="rId3"/>
                      <a:srcRect/>
                      <a:stretch>
                        <a:fillRect/>
                      </a:stretch>
                    </a:blipFill>
                  </a:tcPr>
                </a:tc>
                <a:tc>
                  <a:txBody>
                    <a:bodyPr/>
                    <a:lstStyle/>
                    <a:p>
                      <a:pPr defTabSz="914400">
                        <a:defRPr sz="1800" b="0"/>
                      </a:pPr>
                      <a:r>
                        <a:rPr sz="7600" b="1">
                          <a:sym typeface="Helvetica Neue"/>
                        </a:rPr>
                        <a:t>1.393</a:t>
                      </a:r>
                    </a:p>
                  </a:txBody>
                  <a:tcPr marL="50800" marR="50800" marT="50800" marB="50800" anchor="ctr" horzOverflow="overflow">
                    <a:solidFill>
                      <a:srgbClr val="76D6FF"/>
                    </a:solidFill>
                  </a:tcPr>
                </a:tc>
              </a:tr>
              <a:tr h="2946797">
                <a:tc>
                  <a:txBody>
                    <a:bodyPr/>
                    <a:lstStyle/>
                    <a:p>
                      <a:pPr defTabSz="914400">
                        <a:defRPr sz="3600">
                          <a:sym typeface="Helvetica Neue"/>
                        </a:defRPr>
                      </a:pPr>
                      <a:endParaRPr/>
                    </a:p>
                  </a:txBody>
                  <a:tcPr marL="50800" marR="50800" marT="50800" marB="50800" anchor="ctr" horzOverflow="overflow">
                    <a:blipFill rotWithShape="1">
                      <a:blip r:embed="rId4"/>
                      <a:srcRect/>
                      <a:stretch>
                        <a:fillRect/>
                      </a:stretch>
                    </a:blipFill>
                  </a:tcPr>
                </a:tc>
                <a:tc>
                  <a:txBody>
                    <a:bodyPr/>
                    <a:lstStyle/>
                    <a:p>
                      <a:pPr defTabSz="914400">
                        <a:defRPr sz="1800" b="0"/>
                      </a:pPr>
                      <a:r>
                        <a:rPr sz="7600" b="1">
                          <a:sym typeface="Helvetica Neue"/>
                        </a:rPr>
                        <a:t>56</a:t>
                      </a:r>
                    </a:p>
                  </a:txBody>
                  <a:tcPr marL="50800" marR="50800" marT="50800" marB="50800" anchor="ctr" horzOverflow="overflow"/>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23311837-golden-scale-and-gavel-on-white-background-symbols-of-law-and-justice.jpg" descr="23311837-golden-scale-and-gavel-on-white-background-symbols-of-law-and-justice.jpg"/>
          <p:cNvPicPr>
            <a:picLocks noChangeAspect="1"/>
          </p:cNvPicPr>
          <p:nvPr/>
        </p:nvPicPr>
        <p:blipFill>
          <a:blip r:embed="rId2">
            <a:extLst/>
          </a:blip>
          <a:stretch>
            <a:fillRect/>
          </a:stretch>
        </p:blipFill>
        <p:spPr>
          <a:xfrm>
            <a:off x="12461037" y="3872134"/>
            <a:ext cx="11769918" cy="8827439"/>
          </a:xfrm>
          <a:prstGeom prst="rect">
            <a:avLst/>
          </a:prstGeom>
          <a:ln w="12700">
            <a:miter lim="400000"/>
          </a:ln>
        </p:spPr>
      </p:pic>
      <p:sp>
        <p:nvSpPr>
          <p:cNvPr id="294" name="ASESORÍA JURÍDICA"/>
          <p:cNvSpPr txBox="1">
            <a:spLocks noGrp="1"/>
          </p:cNvSpPr>
          <p:nvPr>
            <p:ph type="title"/>
          </p:nvPr>
        </p:nvSpPr>
        <p:spPr>
          <a:prstGeom prst="rect">
            <a:avLst/>
          </a:prstGeom>
        </p:spPr>
        <p:txBody>
          <a:bodyPr lIns="0" tIns="0" rIns="0" bIns="0"/>
          <a:lstStyle>
            <a:lvl1pPr>
              <a:defRPr sz="15000"/>
            </a:lvl1pPr>
          </a:lstStyle>
          <a:p>
            <a:r>
              <a:t>ASESORÍA JURÍDICA</a:t>
            </a:r>
          </a:p>
        </p:txBody>
      </p:sp>
      <p:sp>
        <p:nvSpPr>
          <p:cNvPr id="295" name="Todos los jueves de 19 a 21 horas en la sede de COGAM…"/>
          <p:cNvSpPr txBox="1">
            <a:spLocks noGrp="1"/>
          </p:cNvSpPr>
          <p:nvPr>
            <p:ph type="body" idx="1"/>
          </p:nvPr>
        </p:nvSpPr>
        <p:spPr>
          <a:xfrm>
            <a:off x="348350" y="3611859"/>
            <a:ext cx="17146583" cy="8776489"/>
          </a:xfrm>
          <a:prstGeom prst="rect">
            <a:avLst/>
          </a:prstGeom>
        </p:spPr>
        <p:txBody>
          <a:bodyPr/>
          <a:lstStyle/>
          <a:p>
            <a:pPr marL="390906" indent="-390906" defTabSz="690086">
              <a:spcBef>
                <a:spcPts val="3700"/>
              </a:spcBef>
              <a:defRPr sz="3443"/>
            </a:pPr>
            <a:r>
              <a:t>Todos los jueves de 19 a 21 horas en la sede de COGAM</a:t>
            </a:r>
          </a:p>
          <a:p>
            <a:pPr marL="390906" indent="-390906" defTabSz="690086">
              <a:spcBef>
                <a:spcPts val="3700"/>
              </a:spcBef>
              <a:defRPr sz="3443"/>
            </a:pPr>
            <a:r>
              <a:t>3 voluntarios y una media de 5 a 6 usuarios; unas 200 personas en 2017</a:t>
            </a:r>
          </a:p>
          <a:p>
            <a:pPr marL="390906" indent="-390906" defTabSz="690086">
              <a:spcBef>
                <a:spcPts val="3700"/>
              </a:spcBef>
              <a:defRPr sz="3443"/>
            </a:pPr>
            <a:r>
              <a:t>Atención telefónica, correo electrónico, atnción a entidades que solicitan ayuda</a:t>
            </a:r>
          </a:p>
          <a:p>
            <a:pPr marL="390906" indent="-390906" defTabSz="690086">
              <a:spcBef>
                <a:spcPts val="3700"/>
              </a:spcBef>
              <a:defRPr sz="3443"/>
            </a:pPr>
            <a:r>
              <a:t>50% cuestiones penales</a:t>
            </a:r>
          </a:p>
          <a:p>
            <a:pPr marL="390906" indent="-390906" defTabSz="690086">
              <a:spcBef>
                <a:spcPts val="3700"/>
              </a:spcBef>
              <a:defRPr sz="3443"/>
            </a:pPr>
            <a:r>
              <a:t>30% asuntos civiles/pareja</a:t>
            </a:r>
          </a:p>
          <a:p>
            <a:pPr marL="390906" indent="-390906" defTabSz="690086">
              <a:spcBef>
                <a:spcPts val="3700"/>
              </a:spcBef>
              <a:defRPr sz="3443"/>
            </a:pPr>
            <a:r>
              <a:t>10% asuntos extranjería</a:t>
            </a:r>
          </a:p>
          <a:p>
            <a:pPr marL="390906" indent="-390906" defTabSz="690086">
              <a:spcBef>
                <a:spcPts val="3700"/>
              </a:spcBef>
              <a:defRPr sz="3443"/>
            </a:pPr>
            <a:r>
              <a:t>70% Hombres</a:t>
            </a:r>
          </a:p>
          <a:p>
            <a:pPr marL="390906" indent="-390906" defTabSz="690086">
              <a:spcBef>
                <a:spcPts val="3700"/>
              </a:spcBef>
              <a:defRPr sz="3443"/>
            </a:pPr>
            <a:r>
              <a:t>30% mujeres</a:t>
            </a:r>
          </a:p>
          <a:p>
            <a:pPr marL="390906" indent="-390906" defTabSz="690086">
              <a:spcBef>
                <a:spcPts val="3700"/>
              </a:spcBef>
              <a:defRPr sz="3443"/>
            </a:pPr>
            <a:r>
              <a:t>10% transexuales</a:t>
            </a:r>
          </a:p>
        </p:txBody>
      </p:sp>
      <p:sp>
        <p:nvSpPr>
          <p:cNvPr id="29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34</a:t>
            </a:fld>
            <a:endParaRP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The-Super-Yacht-Stewardess-Conflict-Management..jpg" descr="The-Super-Yacht-Stewardess-Conflict-Management..jpg"/>
          <p:cNvPicPr>
            <a:picLocks noChangeAspect="1"/>
          </p:cNvPicPr>
          <p:nvPr/>
        </p:nvPicPr>
        <p:blipFill>
          <a:blip r:embed="rId2">
            <a:extLst/>
          </a:blip>
          <a:stretch>
            <a:fillRect/>
          </a:stretch>
        </p:blipFill>
        <p:spPr>
          <a:xfrm>
            <a:off x="12312022" y="4102191"/>
            <a:ext cx="11939862" cy="8460833"/>
          </a:xfrm>
          <a:prstGeom prst="rect">
            <a:avLst/>
          </a:prstGeom>
          <a:ln w="12700">
            <a:miter lim="400000"/>
          </a:ln>
        </p:spPr>
      </p:pic>
      <p:sp>
        <p:nvSpPr>
          <p:cNvPr id="299" name="ASESORÍA DE CONFLICTOS"/>
          <p:cNvSpPr txBox="1">
            <a:spLocks noGrp="1"/>
          </p:cNvSpPr>
          <p:nvPr>
            <p:ph type="title"/>
          </p:nvPr>
        </p:nvSpPr>
        <p:spPr>
          <a:xfrm>
            <a:off x="522293" y="930268"/>
            <a:ext cx="23339414" cy="3036095"/>
          </a:xfrm>
          <a:prstGeom prst="rect">
            <a:avLst/>
          </a:prstGeom>
        </p:spPr>
        <p:txBody>
          <a:bodyPr/>
          <a:lstStyle>
            <a:lvl1pPr>
              <a:defRPr sz="13400"/>
            </a:lvl1pPr>
          </a:lstStyle>
          <a:p>
            <a:r>
              <a:t>ASESORÍA DE CONFLICTOS</a:t>
            </a:r>
          </a:p>
        </p:txBody>
      </p:sp>
      <p:sp>
        <p:nvSpPr>
          <p:cNvPr id="300" name="Desde la asesoría de conflictos se han llevado a cabo asesorías e intervenciones psicológicas con 25 personas tanto de manera presencial como vía email y telefónica"/>
          <p:cNvSpPr txBox="1">
            <a:spLocks noGrp="1"/>
          </p:cNvSpPr>
          <p:nvPr>
            <p:ph type="body" sz="half" idx="1"/>
          </p:nvPr>
        </p:nvSpPr>
        <p:spPr>
          <a:prstGeom prst="rect">
            <a:avLst/>
          </a:prstGeom>
        </p:spPr>
        <p:txBody>
          <a:bodyPr/>
          <a:lstStyle>
            <a:lvl1pPr marL="432788" indent="-432788" defTabSz="764024">
              <a:spcBef>
                <a:spcPts val="4100"/>
              </a:spcBef>
              <a:defRPr sz="7254"/>
            </a:lvl1pPr>
          </a:lstStyle>
          <a:p>
            <a:r>
              <a:t>Desde la asesoría de conflictos se han llevado a cabo asesorías e intervenciones psicológicas con 25 personas tanto de manera presencial como vía email y telefónica</a:t>
            </a:r>
          </a:p>
        </p:txBody>
      </p:sp>
      <p:sp>
        <p:nvSpPr>
          <p:cNvPr id="30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35</a:t>
            </a:fld>
            <a:endParaRP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ASESORÍA PSICOLÓGICA"/>
          <p:cNvSpPr txBox="1">
            <a:spLocks noGrp="1"/>
          </p:cNvSpPr>
          <p:nvPr>
            <p:ph type="title"/>
          </p:nvPr>
        </p:nvSpPr>
        <p:spPr>
          <a:xfrm>
            <a:off x="522293" y="467717"/>
            <a:ext cx="23339414" cy="3036095"/>
          </a:xfrm>
          <a:prstGeom prst="rect">
            <a:avLst/>
          </a:prstGeom>
        </p:spPr>
        <p:txBody>
          <a:bodyPr/>
          <a:lstStyle>
            <a:lvl1pPr>
              <a:defRPr sz="14600"/>
            </a:lvl1pPr>
          </a:lstStyle>
          <a:p>
            <a:r>
              <a:t>ASESORÍA PSICOLÓGICA</a:t>
            </a:r>
          </a:p>
        </p:txBody>
      </p:sp>
      <p:sp>
        <p:nvSpPr>
          <p:cNvPr id="304"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36</a:t>
            </a:fld>
            <a:endParaRPr/>
          </a:p>
        </p:txBody>
      </p:sp>
      <p:graphicFrame>
        <p:nvGraphicFramePr>
          <p:cNvPr id="305" name="Tabla"/>
          <p:cNvGraphicFramePr/>
          <p:nvPr/>
        </p:nvGraphicFramePr>
        <p:xfrm>
          <a:off x="2565797" y="3833812"/>
          <a:ext cx="7500937" cy="1950720"/>
        </p:xfrm>
        <a:graphic>
          <a:graphicData uri="http://schemas.openxmlformats.org/drawingml/2006/table">
            <a:tbl>
              <a:tblPr bandRow="1">
                <a:tableStyleId>{4C3C2611-4C71-4FC5-86AE-919BDF0F9419}</a:tableStyleId>
              </a:tblPr>
              <a:tblGrid>
                <a:gridCol w="5907732"/>
                <a:gridCol w="1593205"/>
              </a:tblGrid>
              <a:tr h="626132">
                <a:tc>
                  <a:txBody>
                    <a:bodyPr/>
                    <a:lstStyle/>
                    <a:p>
                      <a:pPr defTabSz="914400">
                        <a:defRPr sz="1800" b="0"/>
                      </a:pPr>
                      <a:r>
                        <a:rPr sz="3600" b="1">
                          <a:sym typeface="Helvetica Neue"/>
                        </a:rPr>
                        <a:t>MUJERES</a:t>
                      </a:r>
                    </a:p>
                  </a:txBody>
                  <a:tcPr marL="50800" marR="50800" marT="50800" marB="50800" anchor="ctr" horzOverflow="overflow">
                    <a:lnL w="76200">
                      <a:solidFill>
                        <a:srgbClr val="000000"/>
                      </a:solidFill>
                      <a:miter lim="400000"/>
                    </a:lnL>
                    <a:lnT w="76200">
                      <a:solidFill>
                        <a:srgbClr val="000000"/>
                      </a:solidFill>
                      <a:miter lim="400000"/>
                    </a:lnT>
                  </a:tcPr>
                </a:tc>
                <a:tc>
                  <a:txBody>
                    <a:bodyPr/>
                    <a:lstStyle/>
                    <a:p>
                      <a:pPr defTabSz="914400">
                        <a:defRPr sz="1800" b="0"/>
                      </a:pPr>
                      <a:r>
                        <a:rPr sz="3600" b="1">
                          <a:sym typeface="Helvetica Neue"/>
                        </a:rPr>
                        <a:t>36</a:t>
                      </a:r>
                    </a:p>
                  </a:txBody>
                  <a:tcPr marL="50800" marR="50800" marT="50800" marB="50800" anchor="ctr" horzOverflow="overflow">
                    <a:lnR w="76200">
                      <a:solidFill>
                        <a:srgbClr val="000000"/>
                      </a:solidFill>
                      <a:miter lim="400000"/>
                    </a:lnR>
                    <a:lnT w="76200">
                      <a:solidFill>
                        <a:srgbClr val="000000"/>
                      </a:solidFill>
                      <a:miter lim="400000"/>
                    </a:lnT>
                  </a:tcPr>
                </a:tc>
              </a:tr>
              <a:tr h="626132">
                <a:tc>
                  <a:txBody>
                    <a:bodyPr/>
                    <a:lstStyle/>
                    <a:p>
                      <a:pPr defTabSz="914400">
                        <a:defRPr sz="1800" b="0"/>
                      </a:pPr>
                      <a:r>
                        <a:rPr sz="3600" b="1">
                          <a:sym typeface="Helvetica Neue"/>
                        </a:rPr>
                        <a:t>HOMBRES</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72</a:t>
                      </a:r>
                    </a:p>
                  </a:txBody>
                  <a:tcPr marL="50800" marR="50800" marT="50800" marB="50800" anchor="ctr" horzOverflow="overflow">
                    <a:lnR w="76200">
                      <a:solidFill>
                        <a:srgbClr val="000000"/>
                      </a:solidFill>
                      <a:miter lim="400000"/>
                    </a:lnR>
                    <a:solidFill>
                      <a:srgbClr val="FF85FF"/>
                    </a:solidFill>
                  </a:tcPr>
                </a:tc>
              </a:tr>
              <a:tr h="626132">
                <a:tc>
                  <a:txBody>
                    <a:bodyPr/>
                    <a:lstStyle/>
                    <a:p>
                      <a:pPr defTabSz="914400">
                        <a:defRPr sz="1800" b="0"/>
                      </a:pPr>
                      <a:r>
                        <a:rPr sz="3600" b="1">
                          <a:sym typeface="Helvetica Neue"/>
                        </a:rPr>
                        <a:t>MUJERES TRANS</a:t>
                      </a:r>
                    </a:p>
                  </a:txBody>
                  <a:tcPr marL="50800" marR="50800" marT="50800" marB="50800" anchor="ctr" horzOverflow="overflow">
                    <a:lnL w="76200">
                      <a:solidFill>
                        <a:srgbClr val="000000"/>
                      </a:solidFill>
                      <a:miter lim="400000"/>
                    </a:lnL>
                    <a:lnB w="76200">
                      <a:solidFill>
                        <a:srgbClr val="000000"/>
                      </a:solidFill>
                      <a:miter lim="400000"/>
                    </a:lnB>
                  </a:tcPr>
                </a:tc>
                <a:tc>
                  <a:txBody>
                    <a:bodyPr/>
                    <a:lstStyle/>
                    <a:p>
                      <a:pPr defTabSz="914400">
                        <a:defRPr sz="1800" b="0"/>
                      </a:pPr>
                      <a:r>
                        <a:rPr sz="3600" b="1">
                          <a:sym typeface="Helvetica Neue"/>
                        </a:rPr>
                        <a:t>4</a:t>
                      </a:r>
                    </a:p>
                  </a:txBody>
                  <a:tcPr marL="50800" marR="50800" marT="50800" marB="50800" anchor="ctr" horzOverflow="overflow">
                    <a:lnR w="76200">
                      <a:solidFill>
                        <a:srgbClr val="000000"/>
                      </a:solidFill>
                      <a:miter lim="400000"/>
                    </a:lnR>
                    <a:lnB w="76200">
                      <a:solidFill>
                        <a:srgbClr val="000000"/>
                      </a:solidFill>
                      <a:miter lim="400000"/>
                    </a:lnB>
                  </a:tcPr>
                </a:tc>
              </a:tr>
            </a:tbl>
          </a:graphicData>
        </a:graphic>
      </p:graphicFrame>
      <p:graphicFrame>
        <p:nvGraphicFramePr>
          <p:cNvPr id="306" name="Tabla"/>
          <p:cNvGraphicFramePr/>
          <p:nvPr/>
        </p:nvGraphicFramePr>
        <p:xfrm>
          <a:off x="13424296" y="3857625"/>
          <a:ext cx="10013528" cy="8840384"/>
        </p:xfrm>
        <a:graphic>
          <a:graphicData uri="http://schemas.openxmlformats.org/drawingml/2006/table">
            <a:tbl>
              <a:tblPr bandRow="1">
                <a:tableStyleId>{4C3C2611-4C71-4FC5-86AE-919BDF0F9419}</a:tableStyleId>
              </a:tblPr>
              <a:tblGrid>
                <a:gridCol w="8479017"/>
                <a:gridCol w="1534511"/>
              </a:tblGrid>
              <a:tr h="1262912">
                <a:tc>
                  <a:txBody>
                    <a:bodyPr/>
                    <a:lstStyle/>
                    <a:p>
                      <a:pPr defTabSz="914400">
                        <a:defRPr sz="1800" b="0"/>
                      </a:pPr>
                      <a:r>
                        <a:rPr sz="3600" b="1">
                          <a:sym typeface="Helvetica Neue"/>
                        </a:rPr>
                        <a:t>18 AÑOS</a:t>
                      </a:r>
                    </a:p>
                  </a:txBody>
                  <a:tcPr marL="50800" marR="50800" marT="50800" marB="50800" anchor="ctr" horzOverflow="overflow">
                    <a:lnL w="76200">
                      <a:solidFill>
                        <a:srgbClr val="000000"/>
                      </a:solidFill>
                      <a:miter lim="400000"/>
                    </a:lnL>
                    <a:lnT w="76200">
                      <a:solidFill>
                        <a:srgbClr val="000000"/>
                      </a:solidFill>
                      <a:miter lim="400000"/>
                    </a:lnT>
                  </a:tcPr>
                </a:tc>
                <a:tc>
                  <a:txBody>
                    <a:bodyPr/>
                    <a:lstStyle/>
                    <a:p>
                      <a:pPr defTabSz="914400">
                        <a:defRPr sz="1800" b="0"/>
                      </a:pPr>
                      <a:r>
                        <a:rPr sz="3600" b="1">
                          <a:sym typeface="Helvetica Neue"/>
                        </a:rPr>
                        <a:t>1</a:t>
                      </a:r>
                    </a:p>
                  </a:txBody>
                  <a:tcPr marL="50800" marR="50800" marT="50800" marB="50800" anchor="ctr" horzOverflow="overflow">
                    <a:lnR w="76200">
                      <a:solidFill>
                        <a:srgbClr val="000000"/>
                      </a:solidFill>
                      <a:miter lim="400000"/>
                    </a:lnR>
                    <a:lnT w="76200">
                      <a:solidFill>
                        <a:srgbClr val="000000"/>
                      </a:solidFill>
                      <a:miter lim="400000"/>
                    </a:lnT>
                  </a:tcPr>
                </a:tc>
              </a:tr>
              <a:tr h="1262912">
                <a:tc>
                  <a:txBody>
                    <a:bodyPr/>
                    <a:lstStyle/>
                    <a:p>
                      <a:pPr defTabSz="914400">
                        <a:defRPr sz="1800" b="0"/>
                      </a:pPr>
                      <a:r>
                        <a:rPr sz="3600" b="1">
                          <a:sym typeface="Helvetica Neue"/>
                        </a:rPr>
                        <a:t>18 A 25 AÑOS</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25</a:t>
                      </a:r>
                    </a:p>
                  </a:txBody>
                  <a:tcPr marL="50800" marR="50800" marT="50800" marB="50800" anchor="ctr" horzOverflow="overflow">
                    <a:lnR w="76200">
                      <a:solidFill>
                        <a:srgbClr val="000000"/>
                      </a:solidFill>
                      <a:miter lim="400000"/>
                    </a:lnR>
                    <a:solidFill>
                      <a:srgbClr val="FF85FF"/>
                    </a:solidFill>
                  </a:tcPr>
                </a:tc>
              </a:tr>
              <a:tr h="1262912">
                <a:tc>
                  <a:txBody>
                    <a:bodyPr/>
                    <a:lstStyle/>
                    <a:p>
                      <a:pPr defTabSz="914400">
                        <a:defRPr sz="1800" b="0"/>
                      </a:pPr>
                      <a:r>
                        <a:rPr sz="3600" b="1">
                          <a:sym typeface="Helvetica Neue"/>
                        </a:rPr>
                        <a:t>26 A 35 AÑOS</a:t>
                      </a:r>
                    </a:p>
                  </a:txBody>
                  <a:tcPr marL="50800" marR="50800" marT="50800" marB="50800" anchor="ctr" horzOverflow="overflow">
                    <a:lnL w="76200">
                      <a:solidFill>
                        <a:srgbClr val="000000"/>
                      </a:solidFill>
                      <a:miter lim="400000"/>
                    </a:lnL>
                  </a:tcPr>
                </a:tc>
                <a:tc>
                  <a:txBody>
                    <a:bodyPr/>
                    <a:lstStyle/>
                    <a:p>
                      <a:pPr defTabSz="914400">
                        <a:defRPr sz="1800" b="0"/>
                      </a:pPr>
                      <a:r>
                        <a:rPr sz="3600" b="1">
                          <a:sym typeface="Helvetica Neue"/>
                        </a:rPr>
                        <a:t>36</a:t>
                      </a:r>
                    </a:p>
                  </a:txBody>
                  <a:tcPr marL="50800" marR="50800" marT="50800" marB="50800" anchor="ctr" horzOverflow="overflow">
                    <a:lnR w="76200">
                      <a:solidFill>
                        <a:srgbClr val="000000"/>
                      </a:solidFill>
                      <a:miter lim="400000"/>
                    </a:lnR>
                  </a:tcPr>
                </a:tc>
              </a:tr>
              <a:tr h="1262912">
                <a:tc>
                  <a:txBody>
                    <a:bodyPr/>
                    <a:lstStyle/>
                    <a:p>
                      <a:pPr defTabSz="914400">
                        <a:defRPr sz="1800" b="0"/>
                      </a:pPr>
                      <a:r>
                        <a:rPr sz="3600" b="1">
                          <a:sym typeface="Helvetica Neue"/>
                        </a:rPr>
                        <a:t>36 A 45 AÑOS</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22</a:t>
                      </a:r>
                    </a:p>
                  </a:txBody>
                  <a:tcPr marL="50800" marR="50800" marT="50800" marB="50800" anchor="ctr" horzOverflow="overflow">
                    <a:lnR w="76200">
                      <a:solidFill>
                        <a:srgbClr val="000000"/>
                      </a:solidFill>
                      <a:miter lim="400000"/>
                    </a:lnR>
                    <a:solidFill>
                      <a:srgbClr val="FF85FF"/>
                    </a:solidFill>
                  </a:tcPr>
                </a:tc>
              </a:tr>
              <a:tr h="1262912">
                <a:tc>
                  <a:txBody>
                    <a:bodyPr/>
                    <a:lstStyle/>
                    <a:p>
                      <a:pPr defTabSz="914400">
                        <a:defRPr sz="1800" b="0"/>
                      </a:pPr>
                      <a:r>
                        <a:rPr sz="3600" b="1">
                          <a:sym typeface="Helvetica Neue"/>
                        </a:rPr>
                        <a:t>46 A 55 AÑOS</a:t>
                      </a:r>
                    </a:p>
                  </a:txBody>
                  <a:tcPr marL="50800" marR="50800" marT="50800" marB="50800" anchor="ctr" horzOverflow="overflow">
                    <a:lnL w="76200">
                      <a:solidFill>
                        <a:srgbClr val="000000"/>
                      </a:solidFill>
                      <a:miter lim="400000"/>
                    </a:lnL>
                  </a:tcPr>
                </a:tc>
                <a:tc>
                  <a:txBody>
                    <a:bodyPr/>
                    <a:lstStyle/>
                    <a:p>
                      <a:pPr defTabSz="914400">
                        <a:defRPr sz="1800" b="0"/>
                      </a:pPr>
                      <a:r>
                        <a:rPr sz="3600" b="1">
                          <a:sym typeface="Helvetica Neue"/>
                        </a:rPr>
                        <a:t>18</a:t>
                      </a:r>
                    </a:p>
                  </a:txBody>
                  <a:tcPr marL="50800" marR="50800" marT="50800" marB="50800" anchor="ctr" horzOverflow="overflow">
                    <a:lnR w="76200">
                      <a:solidFill>
                        <a:srgbClr val="000000"/>
                      </a:solidFill>
                      <a:miter lim="400000"/>
                    </a:lnR>
                  </a:tcPr>
                </a:tc>
              </a:tr>
              <a:tr h="1262912">
                <a:tc>
                  <a:txBody>
                    <a:bodyPr/>
                    <a:lstStyle/>
                    <a:p>
                      <a:pPr defTabSz="914400">
                        <a:defRPr sz="1800" b="0"/>
                      </a:pPr>
                      <a:r>
                        <a:rPr sz="3600" b="1">
                          <a:sym typeface="Helvetica Neue"/>
                        </a:rPr>
                        <a:t>56 A 65 AÑOS</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3</a:t>
                      </a:r>
                    </a:p>
                  </a:txBody>
                  <a:tcPr marL="50800" marR="50800" marT="50800" marB="50800" anchor="ctr" horzOverflow="overflow">
                    <a:lnR w="76200">
                      <a:solidFill>
                        <a:srgbClr val="000000"/>
                      </a:solidFill>
                      <a:miter lim="400000"/>
                    </a:lnR>
                    <a:solidFill>
                      <a:srgbClr val="FF85FF"/>
                    </a:solidFill>
                  </a:tcPr>
                </a:tc>
              </a:tr>
              <a:tr h="1262912">
                <a:tc>
                  <a:txBody>
                    <a:bodyPr/>
                    <a:lstStyle/>
                    <a:p>
                      <a:pPr defTabSz="914400">
                        <a:defRPr sz="1800" b="0"/>
                      </a:pPr>
                      <a:r>
                        <a:rPr sz="3600" b="1">
                          <a:sym typeface="Helvetica Neue"/>
                        </a:rPr>
                        <a:t>+ 56 AÑOS</a:t>
                      </a:r>
                    </a:p>
                  </a:txBody>
                  <a:tcPr marL="50800" marR="50800" marT="50800" marB="50800" anchor="ctr" horzOverflow="overflow">
                    <a:lnL w="76200">
                      <a:solidFill>
                        <a:srgbClr val="000000"/>
                      </a:solidFill>
                      <a:miter lim="400000"/>
                    </a:lnL>
                    <a:lnB w="76200">
                      <a:solidFill>
                        <a:srgbClr val="000000"/>
                      </a:solidFill>
                      <a:miter lim="400000"/>
                    </a:lnB>
                  </a:tcPr>
                </a:tc>
                <a:tc>
                  <a:txBody>
                    <a:bodyPr/>
                    <a:lstStyle/>
                    <a:p>
                      <a:pPr defTabSz="914400">
                        <a:defRPr sz="1800" b="0"/>
                      </a:pPr>
                      <a:r>
                        <a:rPr sz="3600" b="1">
                          <a:sym typeface="Helvetica Neue"/>
                        </a:rPr>
                        <a:t>3</a:t>
                      </a:r>
                    </a:p>
                  </a:txBody>
                  <a:tcPr marL="50800" marR="50800" marT="50800" marB="50800" anchor="ctr" horzOverflow="overflow">
                    <a:lnR w="76200">
                      <a:solidFill>
                        <a:srgbClr val="000000"/>
                      </a:solidFill>
                      <a:miter lim="400000"/>
                    </a:lnR>
                    <a:lnB w="76200">
                      <a:solidFill>
                        <a:srgbClr val="000000"/>
                      </a:solidFill>
                      <a:miter lim="400000"/>
                    </a:lnB>
                  </a:tcPr>
                </a:tc>
              </a:tr>
            </a:tbl>
          </a:graphicData>
        </a:graphic>
      </p:graphicFrame>
      <p:graphicFrame>
        <p:nvGraphicFramePr>
          <p:cNvPr id="307" name="Tabla"/>
          <p:cNvGraphicFramePr/>
          <p:nvPr/>
        </p:nvGraphicFramePr>
        <p:xfrm>
          <a:off x="2747234" y="7905750"/>
          <a:ext cx="7500937" cy="4795145"/>
        </p:xfrm>
        <a:graphic>
          <a:graphicData uri="http://schemas.openxmlformats.org/drawingml/2006/table">
            <a:tbl>
              <a:tblPr bandRow="1">
                <a:tableStyleId>{4C3C2611-4C71-4FC5-86AE-919BDF0F9419}</a:tableStyleId>
              </a:tblPr>
              <a:tblGrid>
                <a:gridCol w="5997215"/>
                <a:gridCol w="1503722"/>
              </a:tblGrid>
              <a:tr h="959029">
                <a:tc>
                  <a:txBody>
                    <a:bodyPr/>
                    <a:lstStyle/>
                    <a:p>
                      <a:pPr defTabSz="914400">
                        <a:defRPr sz="1800" b="0"/>
                      </a:pPr>
                      <a:r>
                        <a:rPr sz="3000" b="1">
                          <a:sym typeface="Helvetica Neue"/>
                        </a:rPr>
                        <a:t>PIHAT DE LA CAM</a:t>
                      </a:r>
                    </a:p>
                  </a:txBody>
                  <a:tcPr marL="50800" marR="50800" marT="50800" marB="50800" anchor="ctr" horzOverflow="overflow">
                    <a:lnL w="76200">
                      <a:solidFill>
                        <a:srgbClr val="000000"/>
                      </a:solidFill>
                      <a:miter lim="400000"/>
                    </a:lnL>
                    <a:lnT w="76200">
                      <a:solidFill>
                        <a:srgbClr val="000000"/>
                      </a:solidFill>
                      <a:miter lim="400000"/>
                    </a:lnT>
                  </a:tcPr>
                </a:tc>
                <a:tc>
                  <a:txBody>
                    <a:bodyPr/>
                    <a:lstStyle/>
                    <a:p>
                      <a:pPr defTabSz="914400">
                        <a:defRPr sz="1800" b="0"/>
                      </a:pPr>
                      <a:r>
                        <a:rPr sz="3600" b="1">
                          <a:sym typeface="Helvetica Neue"/>
                        </a:rPr>
                        <a:t>10</a:t>
                      </a:r>
                    </a:p>
                  </a:txBody>
                  <a:tcPr marL="50800" marR="50800" marT="50800" marB="50800" anchor="ctr" horzOverflow="overflow">
                    <a:lnR w="76200">
                      <a:solidFill>
                        <a:srgbClr val="000000"/>
                      </a:solidFill>
                      <a:miter lim="400000"/>
                    </a:lnR>
                    <a:lnT w="76200">
                      <a:solidFill>
                        <a:srgbClr val="000000"/>
                      </a:solidFill>
                      <a:miter lim="400000"/>
                    </a:lnT>
                  </a:tcPr>
                </a:tc>
              </a:tr>
              <a:tr h="959029">
                <a:tc>
                  <a:txBody>
                    <a:bodyPr/>
                    <a:lstStyle/>
                    <a:p>
                      <a:pPr defTabSz="914400">
                        <a:defRPr sz="1800" b="0"/>
                      </a:pPr>
                      <a:r>
                        <a:rPr sz="3000" b="1">
                          <a:sym typeface="Helvetica Neue"/>
                        </a:rPr>
                        <a:t>PROFESIONALES PRIVADOS</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9</a:t>
                      </a:r>
                    </a:p>
                  </a:txBody>
                  <a:tcPr marL="50800" marR="50800" marT="50800" marB="50800" anchor="ctr" horzOverflow="overflow">
                    <a:lnR w="76200">
                      <a:solidFill>
                        <a:srgbClr val="000000"/>
                      </a:solidFill>
                      <a:miter lim="400000"/>
                    </a:lnR>
                    <a:solidFill>
                      <a:srgbClr val="FF85FF"/>
                    </a:solidFill>
                  </a:tcPr>
                </a:tc>
              </a:tr>
              <a:tr h="959029">
                <a:tc>
                  <a:txBody>
                    <a:bodyPr/>
                    <a:lstStyle/>
                    <a:p>
                      <a:pPr defTabSz="914400">
                        <a:defRPr sz="1800" b="0"/>
                      </a:pPr>
                      <a:r>
                        <a:rPr sz="3000" b="1">
                          <a:sym typeface="Helvetica Neue"/>
                        </a:rPr>
                        <a:t>COMPAÑERO DE LOS MARTES</a:t>
                      </a:r>
                    </a:p>
                  </a:txBody>
                  <a:tcPr marL="50800" marR="50800" marT="50800" marB="50800" anchor="ctr" horzOverflow="overflow">
                    <a:lnL w="76200">
                      <a:solidFill>
                        <a:srgbClr val="000000"/>
                      </a:solidFill>
                      <a:miter lim="400000"/>
                    </a:lnL>
                  </a:tcPr>
                </a:tc>
                <a:tc>
                  <a:txBody>
                    <a:bodyPr/>
                    <a:lstStyle/>
                    <a:p>
                      <a:pPr defTabSz="914400">
                        <a:defRPr sz="1800" b="0"/>
                      </a:pPr>
                      <a:r>
                        <a:rPr sz="3600" b="1">
                          <a:sym typeface="Helvetica Neue"/>
                        </a:rPr>
                        <a:t>2</a:t>
                      </a:r>
                    </a:p>
                  </a:txBody>
                  <a:tcPr marL="50800" marR="50800" marT="50800" marB="50800" anchor="ctr" horzOverflow="overflow">
                    <a:lnR w="76200">
                      <a:solidFill>
                        <a:srgbClr val="000000"/>
                      </a:solidFill>
                      <a:miter lim="400000"/>
                    </a:lnR>
                  </a:tcPr>
                </a:tc>
              </a:tr>
              <a:tr h="959029">
                <a:tc>
                  <a:txBody>
                    <a:bodyPr/>
                    <a:lstStyle/>
                    <a:p>
                      <a:pPr defTabSz="914400">
                        <a:defRPr sz="1800" b="0"/>
                      </a:pPr>
                      <a:r>
                        <a:rPr sz="3000" b="1">
                          <a:sym typeface="Helvetica Neue"/>
                        </a:rPr>
                        <a:t>ASESORÍA SEXOLÓGICA</a:t>
                      </a:r>
                    </a:p>
                  </a:txBody>
                  <a:tcPr marL="50800" marR="50800" marT="50800" marB="50800" anchor="ctr" horzOverflow="overflow">
                    <a:lnL w="76200">
                      <a:solidFill>
                        <a:srgbClr val="000000"/>
                      </a:solidFill>
                      <a:miter lim="400000"/>
                    </a:lnL>
                    <a:solidFill>
                      <a:srgbClr val="FF85FF"/>
                    </a:solidFill>
                  </a:tcPr>
                </a:tc>
                <a:tc>
                  <a:txBody>
                    <a:bodyPr/>
                    <a:lstStyle/>
                    <a:p>
                      <a:pPr defTabSz="914400">
                        <a:defRPr sz="1800" b="0"/>
                      </a:pPr>
                      <a:r>
                        <a:rPr sz="3600" b="1">
                          <a:sym typeface="Helvetica Neue"/>
                        </a:rPr>
                        <a:t>2</a:t>
                      </a:r>
                    </a:p>
                  </a:txBody>
                  <a:tcPr marL="50800" marR="50800" marT="50800" marB="50800" anchor="ctr" horzOverflow="overflow">
                    <a:lnR w="76200">
                      <a:solidFill>
                        <a:srgbClr val="000000"/>
                      </a:solidFill>
                      <a:miter lim="400000"/>
                    </a:lnR>
                  </a:tcPr>
                </a:tc>
              </a:tr>
              <a:tr h="959029">
                <a:tc>
                  <a:txBody>
                    <a:bodyPr/>
                    <a:lstStyle/>
                    <a:p>
                      <a:pPr defTabSz="914400">
                        <a:defRPr sz="1800" b="0"/>
                      </a:pPr>
                      <a:r>
                        <a:rPr sz="3000" b="1">
                          <a:sym typeface="Helvetica Neue"/>
                        </a:rPr>
                        <a:t>CEMTRO DE SALUD MENTAL</a:t>
                      </a:r>
                    </a:p>
                  </a:txBody>
                  <a:tcPr marL="50800" marR="50800" marT="50800" marB="50800" anchor="ctr" horzOverflow="overflow">
                    <a:lnL w="76200">
                      <a:solidFill>
                        <a:srgbClr val="000000"/>
                      </a:solidFill>
                      <a:miter lim="400000"/>
                    </a:lnL>
                    <a:lnB w="76200">
                      <a:solidFill>
                        <a:srgbClr val="000000"/>
                      </a:solidFill>
                      <a:miter lim="400000"/>
                    </a:lnB>
                  </a:tcPr>
                </a:tc>
                <a:tc>
                  <a:txBody>
                    <a:bodyPr/>
                    <a:lstStyle/>
                    <a:p>
                      <a:pPr defTabSz="914400">
                        <a:defRPr sz="1800" b="0"/>
                      </a:pPr>
                      <a:r>
                        <a:rPr sz="3600" b="1">
                          <a:sym typeface="Helvetica Neue"/>
                        </a:rPr>
                        <a:t>3</a:t>
                      </a:r>
                    </a:p>
                  </a:txBody>
                  <a:tcPr marL="50800" marR="50800" marT="50800" marB="50800" anchor="ctr" horzOverflow="overflow">
                    <a:lnR w="76200">
                      <a:solidFill>
                        <a:srgbClr val="000000"/>
                      </a:solidFill>
                      <a:miter lim="400000"/>
                    </a:lnR>
                    <a:lnB w="76200">
                      <a:solidFill>
                        <a:srgbClr val="000000"/>
                      </a:solidFill>
                      <a:miter lim="400000"/>
                    </a:lnB>
                  </a:tcPr>
                </a:tc>
              </a:tr>
            </a:tbl>
          </a:graphicData>
        </a:graphic>
      </p:graphicFrame>
      <p:sp>
        <p:nvSpPr>
          <p:cNvPr id="308" name="DERIVACIONES"/>
          <p:cNvSpPr txBox="1"/>
          <p:nvPr/>
        </p:nvSpPr>
        <p:spPr>
          <a:xfrm>
            <a:off x="4708992" y="6544806"/>
            <a:ext cx="321454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r>
              <a:t>DERIVACIONES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MOTIVOS DE CONSULTA"/>
          <p:cNvSpPr txBox="1">
            <a:spLocks noGrp="1"/>
          </p:cNvSpPr>
          <p:nvPr>
            <p:ph type="title"/>
          </p:nvPr>
        </p:nvSpPr>
        <p:spPr>
          <a:prstGeom prst="rect">
            <a:avLst/>
          </a:prstGeom>
        </p:spPr>
        <p:txBody>
          <a:bodyPr/>
          <a:lstStyle>
            <a:lvl1pPr>
              <a:defRPr sz="15200"/>
            </a:lvl1pPr>
          </a:lstStyle>
          <a:p>
            <a:r>
              <a:t>MOTIVOS DE CONSULTA</a:t>
            </a:r>
          </a:p>
        </p:txBody>
      </p:sp>
      <p:sp>
        <p:nvSpPr>
          <p:cNvPr id="311" name="Aceptación de la propia identidad y orientación…"/>
          <p:cNvSpPr txBox="1">
            <a:spLocks noGrp="1"/>
          </p:cNvSpPr>
          <p:nvPr>
            <p:ph type="body" idx="1"/>
          </p:nvPr>
        </p:nvSpPr>
        <p:spPr>
          <a:xfrm>
            <a:off x="348350" y="3040359"/>
            <a:ext cx="14936392" cy="9766940"/>
          </a:xfrm>
          <a:prstGeom prst="rect">
            <a:avLst/>
          </a:prstGeom>
        </p:spPr>
        <p:txBody>
          <a:bodyPr/>
          <a:lstStyle/>
          <a:p>
            <a:pPr marL="358330" indent="-358330" defTabSz="632579">
              <a:spcBef>
                <a:spcPts val="3400"/>
              </a:spcBef>
              <a:defRPr sz="3003"/>
            </a:pPr>
            <a:r>
              <a:t>Aceptación de la propia identidad y orientación</a:t>
            </a:r>
          </a:p>
          <a:p>
            <a:pPr marL="358330" indent="-358330" defTabSz="632579">
              <a:spcBef>
                <a:spcPts val="3400"/>
              </a:spcBef>
              <a:defRPr sz="3003"/>
            </a:pPr>
            <a:r>
              <a:t>Problemática de personas LGTB+ en situación administrativa irregular/con status de refugiado</a:t>
            </a:r>
          </a:p>
          <a:p>
            <a:pPr marL="358330" indent="-358330" defTabSz="632579">
              <a:spcBef>
                <a:spcPts val="3400"/>
              </a:spcBef>
              <a:defRPr sz="3003"/>
            </a:pPr>
            <a:r>
              <a:t>Depresión y ansiedad</a:t>
            </a:r>
          </a:p>
          <a:p>
            <a:pPr marL="358330" indent="-358330" defTabSz="632579">
              <a:spcBef>
                <a:spcPts val="3400"/>
              </a:spcBef>
              <a:defRPr sz="3003"/>
            </a:pPr>
            <a:r>
              <a:t>Homofobia</a:t>
            </a:r>
          </a:p>
          <a:p>
            <a:pPr marL="358330" indent="-358330" defTabSz="632579">
              <a:spcBef>
                <a:spcPts val="3400"/>
              </a:spcBef>
              <a:defRPr sz="3003"/>
            </a:pPr>
            <a:r>
              <a:t>Rupturas/duelos de pareja</a:t>
            </a:r>
          </a:p>
          <a:p>
            <a:pPr marL="358330" indent="-358330" defTabSz="632579">
              <a:spcBef>
                <a:spcPts val="3400"/>
              </a:spcBef>
              <a:defRPr sz="3003"/>
            </a:pPr>
            <a:r>
              <a:t>Familias que no aceptan la identidad/orientación</a:t>
            </a:r>
          </a:p>
          <a:p>
            <a:pPr marL="358330" indent="-358330" defTabSz="632579">
              <a:spcBef>
                <a:spcPts val="3400"/>
              </a:spcBef>
              <a:defRPr sz="3003"/>
            </a:pPr>
            <a:r>
              <a:t>Problemas de socialización</a:t>
            </a:r>
          </a:p>
          <a:p>
            <a:pPr marL="358330" indent="-358330" defTabSz="632579">
              <a:spcBef>
                <a:spcPts val="3400"/>
              </a:spcBef>
              <a:defRPr sz="3003"/>
            </a:pPr>
            <a:r>
              <a:t>Proceso de saida del armario</a:t>
            </a:r>
          </a:p>
          <a:p>
            <a:pPr marL="358330" indent="-358330" defTabSz="632579">
              <a:spcBef>
                <a:spcPts val="3400"/>
              </a:spcBef>
              <a:defRPr sz="3003"/>
            </a:pPr>
            <a:r>
              <a:t>Apoyo por suicidio de pareja</a:t>
            </a:r>
          </a:p>
          <a:p>
            <a:pPr marL="358330" indent="-358330" defTabSz="632579">
              <a:spcBef>
                <a:spcPts val="3400"/>
              </a:spcBef>
              <a:defRPr sz="3003"/>
            </a:pPr>
            <a:r>
              <a:t>Personas adultas con historia de maltrato familiar y bullying homofóbico en la infancia</a:t>
            </a:r>
          </a:p>
        </p:txBody>
      </p:sp>
      <p:sp>
        <p:nvSpPr>
          <p:cNvPr id="312"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37</a:t>
            </a:fld>
            <a:endParaRPr/>
          </a:p>
        </p:txBody>
      </p:sp>
      <p:pic>
        <p:nvPicPr>
          <p:cNvPr id="313" name="head-1final.gif" descr="head-1final.gif"/>
          <p:cNvPicPr>
            <a:picLocks noChangeAspect="1"/>
          </p:cNvPicPr>
          <p:nvPr/>
        </p:nvPicPr>
        <p:blipFill>
          <a:blip r:embed="rId2">
            <a:extLst/>
          </a:blip>
          <a:stretch>
            <a:fillRect/>
          </a:stretch>
        </p:blipFill>
        <p:spPr>
          <a:xfrm>
            <a:off x="12181705" y="5251181"/>
            <a:ext cx="12255656" cy="645034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ASESORÍA SEXOLÓGICA"/>
          <p:cNvSpPr txBox="1">
            <a:spLocks noGrp="1"/>
          </p:cNvSpPr>
          <p:nvPr>
            <p:ph type="title"/>
          </p:nvPr>
        </p:nvSpPr>
        <p:spPr>
          <a:prstGeom prst="rect">
            <a:avLst/>
          </a:prstGeom>
        </p:spPr>
        <p:txBody>
          <a:bodyPr/>
          <a:lstStyle>
            <a:lvl1pPr>
              <a:defRPr sz="15100"/>
            </a:lvl1pPr>
          </a:lstStyle>
          <a:p>
            <a:r>
              <a:t>ASESORÍA SEXOLÓGICA</a:t>
            </a:r>
          </a:p>
        </p:txBody>
      </p:sp>
      <p:sp>
        <p:nvSpPr>
          <p:cNvPr id="316" name="Dificultades en el proceso de aceptación…"/>
          <p:cNvSpPr txBox="1">
            <a:spLocks noGrp="1"/>
          </p:cNvSpPr>
          <p:nvPr>
            <p:ph type="body" sz="half" idx="1"/>
          </p:nvPr>
        </p:nvSpPr>
        <p:spPr>
          <a:xfrm>
            <a:off x="348350" y="5419111"/>
            <a:ext cx="12849729" cy="7024502"/>
          </a:xfrm>
          <a:prstGeom prst="rect">
            <a:avLst/>
          </a:prstGeom>
        </p:spPr>
        <p:txBody>
          <a:bodyPr/>
          <a:lstStyle/>
          <a:p>
            <a:pPr marL="465364" indent="-465364">
              <a:defRPr sz="4700"/>
            </a:pPr>
            <a:r>
              <a:t>Dificultades en el proceso de aceptación</a:t>
            </a:r>
          </a:p>
          <a:p>
            <a:pPr marL="465364" indent="-465364">
              <a:defRPr sz="4700"/>
            </a:pPr>
            <a:r>
              <a:t>Conflictos con la pareja</a:t>
            </a:r>
          </a:p>
          <a:p>
            <a:pPr marL="465364" indent="-465364">
              <a:defRPr sz="4700"/>
            </a:pPr>
            <a:r>
              <a:t>Dificultades sexuales</a:t>
            </a:r>
          </a:p>
          <a:p>
            <a:pPr marL="465364" indent="-465364">
              <a:defRPr sz="4700"/>
            </a:pPr>
            <a:r>
              <a:t>Dinámica secreto/revelación con la familia</a:t>
            </a:r>
          </a:p>
          <a:p>
            <a:pPr marL="465364" indent="-465364">
              <a:defRPr sz="4700"/>
            </a:pPr>
            <a:r>
              <a:t>No identificación con género binario</a:t>
            </a:r>
          </a:p>
        </p:txBody>
      </p:sp>
      <p:sp>
        <p:nvSpPr>
          <p:cNvPr id="317"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38</a:t>
            </a:fld>
            <a:endParaRPr/>
          </a:p>
        </p:txBody>
      </p:sp>
      <p:graphicFrame>
        <p:nvGraphicFramePr>
          <p:cNvPr id="318" name="Tabla"/>
          <p:cNvGraphicFramePr/>
          <p:nvPr/>
        </p:nvGraphicFramePr>
        <p:xfrm>
          <a:off x="15043546" y="6238875"/>
          <a:ext cx="7500937" cy="4563720"/>
        </p:xfrm>
        <a:graphic>
          <a:graphicData uri="http://schemas.openxmlformats.org/drawingml/2006/table">
            <a:tbl>
              <a:tblPr bandRow="1">
                <a:tableStyleId>{4C3C2611-4C71-4FC5-86AE-919BDF0F9419}</a:tableStyleId>
              </a:tblPr>
              <a:tblGrid>
                <a:gridCol w="5624308"/>
                <a:gridCol w="1876629"/>
              </a:tblGrid>
              <a:tr h="1521240">
                <a:tc>
                  <a:txBody>
                    <a:bodyPr/>
                    <a:lstStyle/>
                    <a:p>
                      <a:pPr defTabSz="914400">
                        <a:defRPr sz="1800" b="0"/>
                      </a:pPr>
                      <a:r>
                        <a:rPr sz="7600" b="1">
                          <a:sym typeface="Helvetica Neue"/>
                        </a:rPr>
                        <a:t>HOMBRES</a:t>
                      </a:r>
                    </a:p>
                  </a:txBody>
                  <a:tcPr marL="50800" marR="50800" marT="50800" marB="50800" anchor="ctr" horzOverflow="overflow">
                    <a:lnL w="114300">
                      <a:solidFill>
                        <a:srgbClr val="000000"/>
                      </a:solidFill>
                      <a:miter lim="400000"/>
                    </a:lnL>
                    <a:lnR w="12700">
                      <a:solidFill>
                        <a:srgbClr val="B8B8B8"/>
                      </a:solidFill>
                      <a:miter lim="400000"/>
                    </a:lnR>
                    <a:lnT w="114300">
                      <a:solidFill>
                        <a:srgbClr val="000000"/>
                      </a:solidFill>
                      <a:miter lim="400000"/>
                    </a:lnT>
                  </a:tcPr>
                </a:tc>
                <a:tc>
                  <a:txBody>
                    <a:bodyPr/>
                    <a:lstStyle/>
                    <a:p>
                      <a:pPr defTabSz="914400">
                        <a:defRPr sz="1800" b="0"/>
                      </a:pPr>
                      <a:r>
                        <a:rPr sz="8500" b="1">
                          <a:sym typeface="Helvetica Neue"/>
                        </a:rPr>
                        <a:t>29</a:t>
                      </a:r>
                    </a:p>
                  </a:txBody>
                  <a:tcPr marL="50800" marR="50800" marT="50800" marB="50800" anchor="ctr" horzOverflow="overflow">
                    <a:lnL w="12700">
                      <a:solidFill>
                        <a:srgbClr val="B8B8B8"/>
                      </a:solidFill>
                      <a:miter lim="400000"/>
                    </a:lnL>
                    <a:lnR w="114300">
                      <a:solidFill>
                        <a:srgbClr val="000000"/>
                      </a:solidFill>
                      <a:miter lim="400000"/>
                    </a:lnR>
                    <a:lnT w="114300">
                      <a:solidFill>
                        <a:srgbClr val="000000"/>
                      </a:solidFill>
                      <a:miter lim="400000"/>
                    </a:lnT>
                  </a:tcPr>
                </a:tc>
              </a:tr>
              <a:tr h="1521240">
                <a:tc>
                  <a:txBody>
                    <a:bodyPr/>
                    <a:lstStyle/>
                    <a:p>
                      <a:pPr defTabSz="914400">
                        <a:defRPr sz="1800" b="0"/>
                      </a:pPr>
                      <a:r>
                        <a:rPr sz="7600" b="1">
                          <a:sym typeface="Helvetica Neue"/>
                        </a:rPr>
                        <a:t>MUJERES</a:t>
                      </a:r>
                    </a:p>
                  </a:txBody>
                  <a:tcPr marL="50800" marR="50800" marT="50800" marB="50800" anchor="ctr" horzOverflow="overflow">
                    <a:lnL w="114300">
                      <a:solidFill>
                        <a:srgbClr val="000000"/>
                      </a:solidFill>
                      <a:miter lim="400000"/>
                    </a:lnL>
                    <a:lnR w="12700">
                      <a:solidFill>
                        <a:srgbClr val="B8B8B8"/>
                      </a:solidFill>
                      <a:miter lim="400000"/>
                    </a:lnR>
                    <a:solidFill>
                      <a:srgbClr val="76D6FF"/>
                    </a:solidFill>
                  </a:tcPr>
                </a:tc>
                <a:tc>
                  <a:txBody>
                    <a:bodyPr/>
                    <a:lstStyle/>
                    <a:p>
                      <a:pPr defTabSz="914400">
                        <a:defRPr sz="1800" b="0"/>
                      </a:pPr>
                      <a:r>
                        <a:rPr sz="8500" b="1">
                          <a:sym typeface="Helvetica Neue"/>
                        </a:rPr>
                        <a:t>21</a:t>
                      </a:r>
                    </a:p>
                  </a:txBody>
                  <a:tcPr marL="50800" marR="50800" marT="50800" marB="50800" anchor="ctr" horzOverflow="overflow">
                    <a:lnL w="12700">
                      <a:solidFill>
                        <a:srgbClr val="B8B8B8"/>
                      </a:solidFill>
                      <a:miter lim="400000"/>
                    </a:lnL>
                    <a:lnR w="114300">
                      <a:solidFill>
                        <a:srgbClr val="000000"/>
                      </a:solidFill>
                      <a:miter lim="400000"/>
                    </a:lnR>
                    <a:solidFill>
                      <a:srgbClr val="76D6FF"/>
                    </a:solidFill>
                  </a:tcPr>
                </a:tc>
              </a:tr>
              <a:tr h="1521240">
                <a:tc>
                  <a:txBody>
                    <a:bodyPr/>
                    <a:lstStyle/>
                    <a:p>
                      <a:pPr defTabSz="914400">
                        <a:defRPr sz="1800" b="0"/>
                      </a:pPr>
                      <a:r>
                        <a:rPr sz="7600" b="1">
                          <a:sym typeface="Helvetica Neue"/>
                        </a:rPr>
                        <a:t>TOTAL</a:t>
                      </a:r>
                    </a:p>
                  </a:txBody>
                  <a:tcPr marL="50800" marR="50800" marT="50800" marB="50800" anchor="ctr" horzOverflow="overflow">
                    <a:lnL w="114300">
                      <a:solidFill>
                        <a:srgbClr val="000000"/>
                      </a:solidFill>
                      <a:miter lim="400000"/>
                    </a:lnL>
                    <a:lnR w="12700">
                      <a:solidFill>
                        <a:srgbClr val="B8B8B8"/>
                      </a:solidFill>
                      <a:miter lim="400000"/>
                    </a:lnR>
                    <a:lnB w="114300">
                      <a:solidFill>
                        <a:srgbClr val="000000"/>
                      </a:solidFill>
                      <a:miter lim="400000"/>
                    </a:lnB>
                  </a:tcPr>
                </a:tc>
                <a:tc>
                  <a:txBody>
                    <a:bodyPr/>
                    <a:lstStyle/>
                    <a:p>
                      <a:pPr defTabSz="914400">
                        <a:defRPr sz="1800" b="0"/>
                      </a:pPr>
                      <a:r>
                        <a:rPr sz="8500" b="1">
                          <a:sym typeface="Helvetica Neue"/>
                        </a:rPr>
                        <a:t>50</a:t>
                      </a:r>
                    </a:p>
                  </a:txBody>
                  <a:tcPr marL="50800" marR="50800" marT="50800" marB="50800" anchor="ctr" horzOverflow="overflow">
                    <a:lnL w="12700">
                      <a:solidFill>
                        <a:srgbClr val="B8B8B8"/>
                      </a:solidFill>
                      <a:miter lim="400000"/>
                    </a:lnL>
                    <a:lnR w="114300">
                      <a:solidFill>
                        <a:srgbClr val="000000"/>
                      </a:solidFill>
                      <a:miter lim="400000"/>
                    </a:lnR>
                    <a:lnB w="114300">
                      <a:solidFill>
                        <a:srgbClr val="000000"/>
                      </a:solidFill>
                      <a:miter lim="400000"/>
                    </a:lnB>
                  </a:tcPr>
                </a:tc>
              </a:tr>
            </a:tbl>
          </a:graphicData>
        </a:graphic>
      </p:graphicFrame>
      <p:sp>
        <p:nvSpPr>
          <p:cNvPr id="319" name="MOTIVOS"/>
          <p:cNvSpPr txBox="1"/>
          <p:nvPr/>
        </p:nvSpPr>
        <p:spPr>
          <a:xfrm>
            <a:off x="5413451" y="3789718"/>
            <a:ext cx="4936973" cy="137033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100"/>
            </a:lvl1pPr>
          </a:lstStyle>
          <a:p>
            <a:r>
              <a:t>MOTIVOS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EDUCACIÓN"/>
          <p:cNvSpPr txBox="1">
            <a:spLocks noGrp="1"/>
          </p:cNvSpPr>
          <p:nvPr>
            <p:ph type="title"/>
          </p:nvPr>
        </p:nvSpPr>
        <p:spPr>
          <a:prstGeom prst="rect">
            <a:avLst/>
          </a:prstGeom>
        </p:spPr>
        <p:txBody>
          <a:bodyPr/>
          <a:lstStyle>
            <a:lvl1pPr>
              <a:defRPr sz="18300"/>
            </a:lvl1pPr>
          </a:lstStyle>
          <a:p>
            <a:r>
              <a:t>EDUCACIÓN</a:t>
            </a:r>
          </a:p>
        </p:txBody>
      </p:sp>
      <p:sp>
        <p:nvSpPr>
          <p:cNvPr id="322" name="El programa de talleres se ha realizado principalmente en IES de la CAM, en su gran mayoría centros públicos, pero también en algunos concertados. También para AMPAS de colegios e institutos de la CAM."/>
          <p:cNvSpPr txBox="1">
            <a:spLocks noGrp="1"/>
          </p:cNvSpPr>
          <p:nvPr>
            <p:ph type="body" sz="half" idx="1"/>
          </p:nvPr>
        </p:nvSpPr>
        <p:spPr>
          <a:prstGeom prst="rect">
            <a:avLst/>
          </a:prstGeom>
        </p:spPr>
        <p:txBody>
          <a:bodyPr/>
          <a:lstStyle>
            <a:lvl1pPr>
              <a:defRPr sz="6700"/>
            </a:lvl1pPr>
          </a:lstStyle>
          <a:p>
            <a:r>
              <a:t>El programa de talleres se ha realizado principalmente en IES de la CAM, en su gran mayoría centros públicos, pero también en algunos concertados. También para AMPAS de colegios e institutos de la CAM.</a:t>
            </a:r>
          </a:p>
        </p:txBody>
      </p:sp>
      <p:sp>
        <p:nvSpPr>
          <p:cNvPr id="32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39</a:t>
            </a:fld>
            <a:endParaRPr/>
          </a:p>
        </p:txBody>
      </p:sp>
      <p:pic>
        <p:nvPicPr>
          <p:cNvPr id="324" name="Classroom-traditional-modern-2.jpg" descr="Classroom-traditional-modern-2.jpg"/>
          <p:cNvPicPr>
            <a:picLocks noChangeAspect="1"/>
          </p:cNvPicPr>
          <p:nvPr/>
        </p:nvPicPr>
        <p:blipFill>
          <a:blip r:embed="rId2">
            <a:extLst/>
          </a:blip>
          <a:stretch>
            <a:fillRect/>
          </a:stretch>
        </p:blipFill>
        <p:spPr>
          <a:xfrm>
            <a:off x="12954979" y="3951126"/>
            <a:ext cx="11488130" cy="82084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INFORMACIÓN LGTB+"/>
          <p:cNvSpPr txBox="1">
            <a:spLocks noGrp="1"/>
          </p:cNvSpPr>
          <p:nvPr>
            <p:ph type="title"/>
          </p:nvPr>
        </p:nvSpPr>
        <p:spPr>
          <a:prstGeom prst="rect">
            <a:avLst/>
          </a:prstGeom>
        </p:spPr>
        <p:txBody>
          <a:bodyPr/>
          <a:lstStyle>
            <a:lvl1pPr>
              <a:defRPr sz="16700"/>
            </a:lvl1pPr>
          </a:lstStyle>
          <a:p>
            <a:r>
              <a:t>INFORMACIÓN LGTB+</a:t>
            </a:r>
          </a:p>
        </p:txBody>
      </p:sp>
      <p:sp>
        <p:nvSpPr>
          <p:cNvPr id="136"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graphicFrame>
        <p:nvGraphicFramePr>
          <p:cNvPr id="137" name="Tabla"/>
          <p:cNvGraphicFramePr/>
          <p:nvPr/>
        </p:nvGraphicFramePr>
        <p:xfrm>
          <a:off x="2732484" y="3881437"/>
          <a:ext cx="19113624" cy="8840390"/>
        </p:xfrm>
        <a:graphic>
          <a:graphicData uri="http://schemas.openxmlformats.org/drawingml/2006/table">
            <a:tbl>
              <a:tblPr firstRow="1">
                <a:tableStyleId>{2708684C-4D16-4618-839F-0558EEFCDFE6}</a:tableStyleId>
              </a:tblPr>
              <a:tblGrid>
                <a:gridCol w="4370338"/>
                <a:gridCol w="14743286"/>
              </a:tblGrid>
              <a:tr h="1768078">
                <a:tc>
                  <a:txBody>
                    <a:bodyPr/>
                    <a:lstStyle/>
                    <a:p>
                      <a:pPr defTabSz="914400">
                        <a:tabLst>
                          <a:tab pos="1651000" algn="l"/>
                        </a:tabLst>
                        <a:defRPr sz="1800" b="0"/>
                      </a:pPr>
                      <a:r>
                        <a:rPr sz="7400" b="1">
                          <a:sym typeface="Helvetica Neue"/>
                        </a:rPr>
                        <a:t>604</a:t>
                      </a:r>
                    </a:p>
                  </a:txBody>
                  <a:tcPr marL="50800" marR="50800" marT="50800" marB="50800" anchor="ctr" horzOverflow="overflow">
                    <a:lnL w="12700">
                      <a:solidFill>
                        <a:srgbClr val="00F900"/>
                      </a:solidFill>
                      <a:custDash>
                        <a:ds d="200000" sp="200000"/>
                      </a:custDash>
                      <a:miter lim="400000"/>
                    </a:lnL>
                    <a:lnT w="76200">
                      <a:solidFill>
                        <a:srgbClr val="00F900"/>
                      </a:solidFill>
                      <a:miter lim="400000"/>
                    </a:lnT>
                    <a:lnB w="12700">
                      <a:solidFill>
                        <a:srgbClr val="00F900"/>
                      </a:solidFill>
                      <a:miter lim="400000"/>
                    </a:lnB>
                    <a:solidFill>
                      <a:schemeClr val="accent1">
                        <a:lumOff val="16847"/>
                      </a:schemeClr>
                    </a:solidFill>
                  </a:tcPr>
                </a:tc>
                <a:tc>
                  <a:txBody>
                    <a:bodyPr/>
                    <a:lstStyle/>
                    <a:p>
                      <a:pPr algn="l" defTabSz="914400">
                        <a:tabLst>
                          <a:tab pos="1651000" algn="l"/>
                        </a:tabLst>
                        <a:defRPr sz="1800" b="0"/>
                      </a:pPr>
                      <a:r>
                        <a:rPr sz="7400" b="1">
                          <a:sym typeface="Helvetica Neue"/>
                        </a:rPr>
                        <a:t>ATENCIONES EN PERSONA</a:t>
                      </a:r>
                    </a:p>
                  </a:txBody>
                  <a:tcPr marL="50800" marR="50800" marT="50800" marB="50800" anchor="ctr" horzOverflow="overflow">
                    <a:lnR w="12700">
                      <a:solidFill>
                        <a:srgbClr val="00F900"/>
                      </a:solidFill>
                      <a:custDash>
                        <a:ds d="200000" sp="200000"/>
                      </a:custDash>
                      <a:miter lim="400000"/>
                    </a:lnR>
                    <a:lnT w="76200">
                      <a:solidFill>
                        <a:srgbClr val="00F900"/>
                      </a:solidFill>
                      <a:miter lim="400000"/>
                    </a:lnT>
                    <a:lnB w="12700">
                      <a:solidFill>
                        <a:srgbClr val="00F900"/>
                      </a:solidFill>
                      <a:miter lim="400000"/>
                    </a:lnB>
                    <a:solidFill>
                      <a:schemeClr val="accent1">
                        <a:lumOff val="16847"/>
                      </a:schemeClr>
                    </a:solidFill>
                  </a:tcPr>
                </a:tc>
              </a:tr>
              <a:tr h="1768078">
                <a:tc>
                  <a:txBody>
                    <a:bodyPr/>
                    <a:lstStyle/>
                    <a:p>
                      <a:pPr defTabSz="914400">
                        <a:defRPr sz="1800" b="0"/>
                      </a:pPr>
                      <a:r>
                        <a:rPr sz="7400" b="1">
                          <a:sym typeface="Helvetica Neue"/>
                        </a:rPr>
                        <a:t>1.106</a:t>
                      </a:r>
                    </a:p>
                  </a:txBody>
                  <a:tcPr marL="50800" marR="50800" marT="50800" marB="50800" anchor="ctr" horzOverflow="overflow">
                    <a:lnL w="76200">
                      <a:solidFill>
                        <a:srgbClr val="000000"/>
                      </a:solidFill>
                      <a:miter lim="400000"/>
                    </a:lnL>
                    <a:lnR w="12700">
                      <a:miter lim="400000"/>
                    </a:lnR>
                    <a:lnT w="12700">
                      <a:solidFill>
                        <a:srgbClr val="00F900"/>
                      </a:solidFill>
                      <a:miter lim="400000"/>
                    </a:lnT>
                  </a:tcPr>
                </a:tc>
                <a:tc>
                  <a:txBody>
                    <a:bodyPr/>
                    <a:lstStyle/>
                    <a:p>
                      <a:pPr algn="l" defTabSz="914400">
                        <a:defRPr sz="1800" b="0"/>
                      </a:pPr>
                      <a:r>
                        <a:rPr sz="7400" b="1">
                          <a:sym typeface="Helvetica Neue"/>
                        </a:rPr>
                        <a:t>ATENCIONES TELEFÓNICAS</a:t>
                      </a:r>
                    </a:p>
                  </a:txBody>
                  <a:tcPr marL="50800" marR="50800" marT="50800" marB="50800" anchor="ctr" horzOverflow="overflow">
                    <a:lnL w="12700">
                      <a:miter lim="400000"/>
                    </a:lnL>
                    <a:lnR w="76200">
                      <a:solidFill>
                        <a:srgbClr val="000000"/>
                      </a:solidFill>
                      <a:miter lim="400000"/>
                    </a:lnR>
                    <a:lnT w="12700">
                      <a:solidFill>
                        <a:srgbClr val="00F900"/>
                      </a:solidFill>
                      <a:miter lim="400000"/>
                    </a:lnT>
                  </a:tcPr>
                </a:tc>
              </a:tr>
              <a:tr h="1768078">
                <a:tc>
                  <a:txBody>
                    <a:bodyPr/>
                    <a:lstStyle/>
                    <a:p>
                      <a:pPr defTabSz="914400">
                        <a:defRPr sz="1800" b="0"/>
                      </a:pPr>
                      <a:r>
                        <a:rPr sz="7400" b="1">
                          <a:sym typeface="Helvetica Neue"/>
                        </a:rPr>
                        <a:t>356</a:t>
                      </a:r>
                    </a:p>
                  </a:txBody>
                  <a:tcPr marL="50800" marR="50800" marT="50800" marB="50800" anchor="ctr" horzOverflow="overflow">
                    <a:lnL w="76200">
                      <a:solidFill>
                        <a:srgbClr val="000000"/>
                      </a:solidFill>
                      <a:miter lim="400000"/>
                    </a:lnL>
                    <a:lnR w="12700">
                      <a:miter lim="400000"/>
                    </a:lnR>
                    <a:solidFill>
                      <a:srgbClr val="00F900"/>
                    </a:solidFill>
                  </a:tcPr>
                </a:tc>
                <a:tc>
                  <a:txBody>
                    <a:bodyPr/>
                    <a:lstStyle/>
                    <a:p>
                      <a:pPr algn="l" defTabSz="914400">
                        <a:defRPr sz="1800" b="0"/>
                      </a:pPr>
                      <a:r>
                        <a:rPr sz="7400" b="1">
                          <a:sym typeface="Helvetica Neue"/>
                        </a:rPr>
                        <a:t>ATENCIONES VIA E-MAIL</a:t>
                      </a:r>
                    </a:p>
                  </a:txBody>
                  <a:tcPr marL="50800" marR="50800" marT="50800" marB="50800" anchor="ctr" horzOverflow="overflow">
                    <a:lnL w="12700">
                      <a:miter lim="400000"/>
                    </a:lnL>
                    <a:lnR w="76200">
                      <a:solidFill>
                        <a:srgbClr val="000000"/>
                      </a:solidFill>
                      <a:miter lim="400000"/>
                    </a:lnR>
                    <a:solidFill>
                      <a:srgbClr val="00F900"/>
                    </a:solidFill>
                  </a:tcPr>
                </a:tc>
              </a:tr>
              <a:tr h="1768078">
                <a:tc>
                  <a:txBody>
                    <a:bodyPr/>
                    <a:lstStyle/>
                    <a:p>
                      <a:pPr defTabSz="914400">
                        <a:defRPr sz="7400">
                          <a:sym typeface="Helvetica Neue"/>
                        </a:defRPr>
                      </a:pPr>
                      <a:endParaRPr/>
                    </a:p>
                  </a:txBody>
                  <a:tcPr marL="50800" marR="50800" marT="50800" marB="50800" anchor="ctr" horzOverflow="overflow">
                    <a:lnL w="76200">
                      <a:solidFill>
                        <a:srgbClr val="000000"/>
                      </a:solidFill>
                      <a:miter lim="400000"/>
                    </a:lnL>
                    <a:lnR w="12700">
                      <a:miter lim="400000"/>
                    </a:lnR>
                  </a:tcPr>
                </a:tc>
                <a:tc>
                  <a:txBody>
                    <a:bodyPr/>
                    <a:lstStyle/>
                    <a:p>
                      <a:pPr algn="l" defTabSz="914400">
                        <a:defRPr sz="1800" b="0"/>
                      </a:pPr>
                      <a:r>
                        <a:rPr sz="7400" b="1">
                          <a:sym typeface="Helvetica Neue"/>
                        </a:rPr>
                        <a:t>ATENCIONES REDES SOCIALES</a:t>
                      </a:r>
                    </a:p>
                  </a:txBody>
                  <a:tcPr marL="50800" marR="50800" marT="50800" marB="50800" anchor="ctr" horzOverflow="overflow">
                    <a:lnL w="12700">
                      <a:miter lim="400000"/>
                    </a:lnL>
                    <a:lnR w="76200">
                      <a:solidFill>
                        <a:srgbClr val="000000"/>
                      </a:solidFill>
                      <a:miter lim="400000"/>
                    </a:lnR>
                  </a:tcPr>
                </a:tc>
              </a:tr>
              <a:tr h="1768078">
                <a:tc>
                  <a:txBody>
                    <a:bodyPr/>
                    <a:lstStyle/>
                    <a:p>
                      <a:pPr defTabSz="914400">
                        <a:defRPr sz="1800" b="0"/>
                      </a:pPr>
                      <a:r>
                        <a:rPr sz="7400" b="1">
                          <a:sym typeface="Helvetica Neue"/>
                        </a:rPr>
                        <a:t>270</a:t>
                      </a:r>
                    </a:p>
                  </a:txBody>
                  <a:tcPr marL="50800" marR="50800" marT="50800" marB="50800" anchor="ctr" horzOverflow="overflow">
                    <a:lnL w="76200">
                      <a:solidFill>
                        <a:srgbClr val="000000"/>
                      </a:solidFill>
                      <a:miter lim="400000"/>
                    </a:lnL>
                    <a:lnR w="12700">
                      <a:miter lim="400000"/>
                    </a:lnR>
                    <a:lnB w="76200">
                      <a:solidFill>
                        <a:srgbClr val="000000"/>
                      </a:solidFill>
                      <a:miter lim="400000"/>
                    </a:lnB>
                    <a:solidFill>
                      <a:srgbClr val="FF8AD8"/>
                    </a:solidFill>
                  </a:tcPr>
                </a:tc>
                <a:tc>
                  <a:txBody>
                    <a:bodyPr/>
                    <a:lstStyle/>
                    <a:p>
                      <a:pPr algn="l" defTabSz="914400">
                        <a:defRPr sz="1800" b="0"/>
                      </a:pPr>
                      <a:r>
                        <a:rPr sz="7400" b="1">
                          <a:sym typeface="Helvetica Neue"/>
                        </a:rPr>
                        <a:t>ATENCIONES WHAT’S APP</a:t>
                      </a:r>
                    </a:p>
                  </a:txBody>
                  <a:tcPr marL="50800" marR="50800" marT="50800" marB="50800" anchor="ctr" horzOverflow="overflow">
                    <a:lnL w="12700">
                      <a:miter lim="400000"/>
                    </a:lnL>
                    <a:lnR w="76200">
                      <a:solidFill>
                        <a:srgbClr val="000000"/>
                      </a:solidFill>
                      <a:miter lim="400000"/>
                    </a:lnR>
                    <a:lnB w="76200">
                      <a:solidFill>
                        <a:srgbClr val="000000"/>
                      </a:solidFill>
                      <a:miter lim="400000"/>
                    </a:lnB>
                    <a:solidFill>
                      <a:srgbClr val="FF8AD8"/>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ALLERES"/>
          <p:cNvSpPr txBox="1">
            <a:spLocks noGrp="1"/>
          </p:cNvSpPr>
          <p:nvPr>
            <p:ph type="title"/>
          </p:nvPr>
        </p:nvSpPr>
        <p:spPr>
          <a:prstGeom prst="rect">
            <a:avLst/>
          </a:prstGeom>
        </p:spPr>
        <p:txBody>
          <a:bodyPr/>
          <a:lstStyle>
            <a:lvl1pPr>
              <a:defRPr sz="18300"/>
            </a:lvl1pPr>
          </a:lstStyle>
          <a:p>
            <a:r>
              <a:t>TALLERES</a:t>
            </a:r>
          </a:p>
        </p:txBody>
      </p:sp>
      <p:sp>
        <p:nvSpPr>
          <p:cNvPr id="327" name="En los talleres se trabaja: orientaciones sexuales, transexualidad, género, estereotipos, prevención de la LGTBfóbia, formas comunes de acoso escolar.…"/>
          <p:cNvSpPr txBox="1">
            <a:spLocks noGrp="1"/>
          </p:cNvSpPr>
          <p:nvPr>
            <p:ph type="body" sz="half" idx="1"/>
          </p:nvPr>
        </p:nvSpPr>
        <p:spPr>
          <a:prstGeom prst="rect">
            <a:avLst/>
          </a:prstGeom>
        </p:spPr>
        <p:txBody>
          <a:bodyPr/>
          <a:lstStyle/>
          <a:p>
            <a:r>
              <a:t>En los talleres se trabaja: orientaciones sexuales, transexualidad, género, estereotipos, prevención de la LGTBfóbia, formas comunes de acoso escolar.</a:t>
            </a:r>
          </a:p>
          <a:p>
            <a:r>
              <a:t>Se promueve el respeto a la diferencia y a la diversidad afectivo-sexual a través de debates y refñesiones constructivas, sin imposiciones.</a:t>
            </a:r>
          </a:p>
          <a:p>
            <a:r>
              <a:t>Se muestran referentes positivos y la visibilidad de las sexualidades minoritarias</a:t>
            </a:r>
          </a:p>
          <a:p>
            <a:r>
              <a:t>Los talleres se pueden aplicar a cualquier rango de edad.</a:t>
            </a:r>
          </a:p>
        </p:txBody>
      </p:sp>
      <p:sp>
        <p:nvSpPr>
          <p:cNvPr id="32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40</a:t>
            </a:fld>
            <a:endParaRPr/>
          </a:p>
        </p:txBody>
      </p:sp>
      <p:pic>
        <p:nvPicPr>
          <p:cNvPr id="329" name="Classroom-108.jpg" descr="Classroom-108.jpg"/>
          <p:cNvPicPr>
            <a:picLocks noChangeAspect="1"/>
          </p:cNvPicPr>
          <p:nvPr/>
        </p:nvPicPr>
        <p:blipFill>
          <a:blip r:embed="rId2">
            <a:extLst/>
          </a:blip>
          <a:stretch>
            <a:fillRect/>
          </a:stretch>
        </p:blipFill>
        <p:spPr>
          <a:xfrm>
            <a:off x="12935953" y="3752584"/>
            <a:ext cx="11474092" cy="860556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ALLERES"/>
          <p:cNvSpPr txBox="1">
            <a:spLocks noGrp="1"/>
          </p:cNvSpPr>
          <p:nvPr>
            <p:ph type="title"/>
          </p:nvPr>
        </p:nvSpPr>
        <p:spPr>
          <a:prstGeom prst="rect">
            <a:avLst/>
          </a:prstGeom>
        </p:spPr>
        <p:txBody>
          <a:bodyPr/>
          <a:lstStyle>
            <a:lvl1pPr>
              <a:defRPr sz="18800"/>
            </a:lvl1pPr>
          </a:lstStyle>
          <a:p>
            <a:r>
              <a:t>TALLERES</a:t>
            </a:r>
          </a:p>
        </p:txBody>
      </p:sp>
      <p:sp>
        <p:nvSpPr>
          <p:cNvPr id="332"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41</a:t>
            </a:fld>
            <a:endParaRPr/>
          </a:p>
        </p:txBody>
      </p:sp>
      <p:graphicFrame>
        <p:nvGraphicFramePr>
          <p:cNvPr id="333" name="Tabla"/>
          <p:cNvGraphicFramePr/>
          <p:nvPr/>
        </p:nvGraphicFramePr>
        <p:xfrm>
          <a:off x="1970484" y="3571875"/>
          <a:ext cx="12059448" cy="8840391"/>
        </p:xfrm>
        <a:graphic>
          <a:graphicData uri="http://schemas.openxmlformats.org/drawingml/2006/table">
            <a:tbl>
              <a:tblPr bandRow="1">
                <a:tableStyleId>{4C3C2611-4C71-4FC5-86AE-919BDF0F9419}</a:tableStyleId>
              </a:tblPr>
              <a:tblGrid>
                <a:gridCol w="9486722"/>
                <a:gridCol w="2572726"/>
              </a:tblGrid>
              <a:tr h="2946797">
                <a:tc>
                  <a:txBody>
                    <a:bodyPr/>
                    <a:lstStyle/>
                    <a:p>
                      <a:pPr algn="l" defTabSz="914400">
                        <a:defRPr sz="1800" b="0"/>
                      </a:pPr>
                      <a:r>
                        <a:rPr sz="12300" b="1">
                          <a:sym typeface="Helvetica Neue"/>
                        </a:rPr>
                        <a:t>CENTROS</a:t>
                      </a:r>
                    </a:p>
                  </a:txBody>
                  <a:tcPr marL="50800" marR="50800" marT="50800" marB="50800" anchor="ctr" horzOverflow="overflow"/>
                </a:tc>
                <a:tc>
                  <a:txBody>
                    <a:bodyPr/>
                    <a:lstStyle/>
                    <a:p>
                      <a:pPr defTabSz="914400">
                        <a:defRPr sz="1800" b="0"/>
                      </a:pPr>
                      <a:r>
                        <a:rPr sz="12300" b="1">
                          <a:sym typeface="Helvetica Neue"/>
                        </a:rPr>
                        <a:t>68</a:t>
                      </a:r>
                    </a:p>
                  </a:txBody>
                  <a:tcPr marL="50800" marR="50800" marT="50800" marB="50800" anchor="ctr" horzOverflow="overflow"/>
                </a:tc>
              </a:tr>
              <a:tr h="2946797">
                <a:tc>
                  <a:txBody>
                    <a:bodyPr/>
                    <a:lstStyle/>
                    <a:p>
                      <a:pPr algn="l" defTabSz="914400">
                        <a:defRPr sz="1800" b="0"/>
                      </a:pPr>
                      <a:r>
                        <a:rPr sz="12300" b="1">
                          <a:sym typeface="Helvetica Neue"/>
                        </a:rPr>
                        <a:t>AMPAS</a:t>
                      </a:r>
                    </a:p>
                  </a:txBody>
                  <a:tcPr marL="50800" marR="50800" marT="50800" marB="50800" anchor="ctr" horzOverflow="overflow">
                    <a:solidFill>
                      <a:srgbClr val="FF85FF"/>
                    </a:solidFill>
                  </a:tcPr>
                </a:tc>
                <a:tc>
                  <a:txBody>
                    <a:bodyPr/>
                    <a:lstStyle/>
                    <a:p>
                      <a:pPr defTabSz="914400">
                        <a:defRPr sz="1800" b="0"/>
                      </a:pPr>
                      <a:r>
                        <a:rPr sz="12300" b="1">
                          <a:sym typeface="Helvetica Neue"/>
                        </a:rPr>
                        <a:t>7</a:t>
                      </a:r>
                    </a:p>
                  </a:txBody>
                  <a:tcPr marL="50800" marR="50800" marT="50800" marB="50800" anchor="ctr" horzOverflow="overflow">
                    <a:solidFill>
                      <a:srgbClr val="FF85FF"/>
                    </a:solidFill>
                  </a:tcPr>
                </a:tc>
              </a:tr>
              <a:tr h="2946797">
                <a:tc>
                  <a:txBody>
                    <a:bodyPr/>
                    <a:lstStyle/>
                    <a:p>
                      <a:pPr algn="l" defTabSz="914400">
                        <a:defRPr sz="1800" b="0"/>
                      </a:pPr>
                      <a:r>
                        <a:rPr sz="7700" b="1">
                          <a:sym typeface="Helvetica Neue"/>
                        </a:rPr>
                        <a:t>TOTAL ALUMNOS</a:t>
                      </a:r>
                    </a:p>
                  </a:txBody>
                  <a:tcPr marL="50800" marR="50800" marT="50800" marB="50800" anchor="ctr" horzOverflow="overflow"/>
                </a:tc>
                <a:tc>
                  <a:txBody>
                    <a:bodyPr/>
                    <a:lstStyle/>
                    <a:p>
                      <a:pPr defTabSz="914400">
                        <a:defRPr sz="1800" b="0"/>
                      </a:pPr>
                      <a:r>
                        <a:rPr sz="7700" b="1">
                          <a:sym typeface="Helvetica Neue"/>
                        </a:rPr>
                        <a:t>9.928</a:t>
                      </a:r>
                    </a:p>
                  </a:txBody>
                  <a:tcPr marL="50800" marR="50800" marT="50800" marB="50800" anchor="ctr" horzOverflow="overflow"/>
                </a:tc>
              </a:tr>
            </a:tbl>
          </a:graphicData>
        </a:graphic>
      </p:graphicFrame>
      <p:pic>
        <p:nvPicPr>
          <p:cNvPr id="334" name="10-Things-Your-Teacher-Wants-for-the-Classroom.jpg" descr="10-Things-Your-Teacher-Wants-for-the-Classroom.jpg"/>
          <p:cNvPicPr>
            <a:picLocks noChangeAspect="1"/>
          </p:cNvPicPr>
          <p:nvPr/>
        </p:nvPicPr>
        <p:blipFill>
          <a:blip r:embed="rId2">
            <a:extLst/>
          </a:blip>
          <a:stretch>
            <a:fillRect/>
          </a:stretch>
        </p:blipFill>
        <p:spPr>
          <a:xfrm>
            <a:off x="14206149" y="4554224"/>
            <a:ext cx="10331195" cy="6875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OTRAS COLABORACIONES"/>
          <p:cNvSpPr txBox="1">
            <a:spLocks noGrp="1"/>
          </p:cNvSpPr>
          <p:nvPr>
            <p:ph type="title"/>
          </p:nvPr>
        </p:nvSpPr>
        <p:spPr>
          <a:prstGeom prst="rect">
            <a:avLst/>
          </a:prstGeom>
        </p:spPr>
        <p:txBody>
          <a:bodyPr/>
          <a:lstStyle>
            <a:lvl1pPr>
              <a:defRPr sz="13500"/>
            </a:lvl1pPr>
          </a:lstStyle>
          <a:p>
            <a:r>
              <a:t>OTRAS COLABORACIONES</a:t>
            </a:r>
          </a:p>
        </p:txBody>
      </p:sp>
      <p:sp>
        <p:nvSpPr>
          <p:cNvPr id="337" name="Además de los talleres dirigidos a la sensibiliazción en el respeto hacia la diversidad afectivo-sexual y de género en el ámbito educativo, también se han realizado diversas colaboraciones e intervenciones en otros ámbitos:…"/>
          <p:cNvSpPr txBox="1">
            <a:spLocks noGrp="1"/>
          </p:cNvSpPr>
          <p:nvPr>
            <p:ph type="body" sz="half" idx="1"/>
          </p:nvPr>
        </p:nvSpPr>
        <p:spPr>
          <a:prstGeom prst="rect">
            <a:avLst/>
          </a:prstGeom>
        </p:spPr>
        <p:txBody>
          <a:bodyPr/>
          <a:lstStyle/>
          <a:p>
            <a:r>
              <a:t>Además de los talleres dirigidos a la sensibiliazción en el respeto hacia la diversidad afectivo-sexual y de género en el ámbito educativo, también se han realizado diversas colaboraciones e intervenciones en otros ámbitos:</a:t>
            </a:r>
          </a:p>
          <a:p>
            <a:r>
              <a:t>Personas migrantes</a:t>
            </a:r>
          </a:p>
          <a:p>
            <a:r>
              <a:t>Menores en riesgo de exclusión social</a:t>
            </a:r>
          </a:p>
          <a:p>
            <a:r>
              <a:t>World Pride</a:t>
            </a:r>
          </a:p>
          <a:p>
            <a:r>
              <a:t>Otras entidades</a:t>
            </a:r>
          </a:p>
        </p:txBody>
      </p:sp>
      <p:sp>
        <p:nvSpPr>
          <p:cNvPr id="33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42</a:t>
            </a:fld>
            <a:endParaRPr/>
          </a:p>
        </p:txBody>
      </p:sp>
      <p:pic>
        <p:nvPicPr>
          <p:cNvPr id="339" name="teacherhelpingstudent_story.jpg" descr="teacherhelpingstudent_story.jpg"/>
          <p:cNvPicPr>
            <a:picLocks noChangeAspect="1"/>
          </p:cNvPicPr>
          <p:nvPr/>
        </p:nvPicPr>
        <p:blipFill>
          <a:blip r:embed="rId2">
            <a:extLst/>
          </a:blip>
          <a:stretch>
            <a:fillRect/>
          </a:stretch>
        </p:blipFill>
        <p:spPr>
          <a:xfrm>
            <a:off x="13032970" y="4257833"/>
            <a:ext cx="11392608" cy="75950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ENTENDER EN POSITIVO"/>
          <p:cNvSpPr txBox="1">
            <a:spLocks noGrp="1"/>
          </p:cNvSpPr>
          <p:nvPr>
            <p:ph type="title"/>
          </p:nvPr>
        </p:nvSpPr>
        <p:spPr>
          <a:prstGeom prst="rect">
            <a:avLst/>
          </a:prstGeom>
        </p:spPr>
        <p:txBody>
          <a:bodyPr/>
          <a:lstStyle>
            <a:lvl1pPr defTabSz="813315">
              <a:defRPr sz="14949"/>
            </a:lvl1pPr>
          </a:lstStyle>
          <a:p>
            <a:r>
              <a:t>ENTENDER EN POSITIVO</a:t>
            </a:r>
          </a:p>
        </p:txBody>
      </p:sp>
      <p:sp>
        <p:nvSpPr>
          <p:cNvPr id="342" name="El grupo se reúne regularmente para tratar cíclicamente la información sobre el VIH…"/>
          <p:cNvSpPr txBox="1">
            <a:spLocks noGrp="1"/>
          </p:cNvSpPr>
          <p:nvPr>
            <p:ph type="body" sz="half" idx="1"/>
          </p:nvPr>
        </p:nvSpPr>
        <p:spPr>
          <a:xfrm>
            <a:off x="86413" y="3611859"/>
            <a:ext cx="12185025" cy="8776489"/>
          </a:xfrm>
          <a:prstGeom prst="rect">
            <a:avLst/>
          </a:prstGeom>
        </p:spPr>
        <p:txBody>
          <a:bodyPr/>
          <a:lstStyle/>
          <a:p>
            <a:pPr marL="432788" indent="-432788" defTabSz="764024">
              <a:spcBef>
                <a:spcPts val="4100"/>
              </a:spcBef>
              <a:defRPr sz="3534"/>
            </a:pPr>
            <a:r>
              <a:t>El grupo se reúne regularmente para tratar cíclicamente la información sobre el VIH</a:t>
            </a:r>
          </a:p>
          <a:p>
            <a:pPr marL="432788" indent="-432788" defTabSz="764024">
              <a:spcBef>
                <a:spcPts val="4100"/>
              </a:spcBef>
              <a:defRPr sz="3534"/>
            </a:pPr>
            <a:r>
              <a:t>Cómo actúa el virus</a:t>
            </a:r>
          </a:p>
          <a:p>
            <a:pPr marL="432788" indent="-432788" defTabSz="764024">
              <a:spcBef>
                <a:spcPts val="4100"/>
              </a:spcBef>
              <a:defRPr sz="3534"/>
            </a:pPr>
            <a:r>
              <a:t>Carga viral</a:t>
            </a:r>
          </a:p>
          <a:p>
            <a:pPr marL="432788" indent="-432788" defTabSz="764024">
              <a:spcBef>
                <a:spcPts val="4100"/>
              </a:spcBef>
              <a:defRPr sz="3534"/>
            </a:pPr>
            <a:r>
              <a:t>Importancia de los CD4</a:t>
            </a:r>
          </a:p>
          <a:p>
            <a:pPr marL="432788" indent="-432788" defTabSz="764024">
              <a:spcBef>
                <a:spcPts val="4100"/>
              </a:spcBef>
              <a:defRPr sz="3534"/>
            </a:pPr>
            <a:r>
              <a:t>Resistencias</a:t>
            </a:r>
          </a:p>
          <a:p>
            <a:pPr marL="432788" indent="-432788" defTabSz="764024">
              <a:spcBef>
                <a:spcPts val="4100"/>
              </a:spcBef>
              <a:defRPr sz="3534"/>
            </a:pPr>
            <a:r>
              <a:t>Información sobre la medicación y cómo actúa</a:t>
            </a:r>
          </a:p>
          <a:p>
            <a:pPr marL="432788" indent="-432788" defTabSz="764024">
              <a:spcBef>
                <a:spcPts val="4100"/>
              </a:spcBef>
              <a:defRPr sz="3534"/>
            </a:pPr>
            <a:r>
              <a:t>Importancia de la adherencia</a:t>
            </a:r>
          </a:p>
          <a:p>
            <a:pPr marL="432788" indent="-432788" defTabSz="764024">
              <a:spcBef>
                <a:spcPts val="4100"/>
              </a:spcBef>
              <a:defRPr sz="3534"/>
            </a:pPr>
            <a:r>
              <a:t>Protocolos sanitarios</a:t>
            </a:r>
          </a:p>
        </p:txBody>
      </p:sp>
      <p:sp>
        <p:nvSpPr>
          <p:cNvPr id="34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43</a:t>
            </a:fld>
            <a:endParaRPr/>
          </a:p>
        </p:txBody>
      </p:sp>
      <p:sp>
        <p:nvSpPr>
          <p:cNvPr id="344" name="Controles médicos…"/>
          <p:cNvSpPr txBox="1"/>
          <p:nvPr/>
        </p:nvSpPr>
        <p:spPr>
          <a:xfrm>
            <a:off x="12333975" y="3844928"/>
            <a:ext cx="12016290" cy="87764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04866" indent="-404866" algn="l" defTabSz="714732">
              <a:spcBef>
                <a:spcPts val="3900"/>
              </a:spcBef>
              <a:buSzPct val="145000"/>
              <a:buChar char="•"/>
              <a:defRPr sz="3306"/>
            </a:pPr>
            <a:r>
              <a:t>Controles médicos</a:t>
            </a:r>
          </a:p>
          <a:p>
            <a:pPr marL="404866" indent="-404866" algn="l" defTabSz="714732">
              <a:spcBef>
                <a:spcPts val="3900"/>
              </a:spcBef>
              <a:buSzPct val="145000"/>
              <a:buChar char="•"/>
              <a:defRPr sz="3306"/>
            </a:pPr>
            <a:r>
              <a:t>Hábitos saludables</a:t>
            </a:r>
          </a:p>
          <a:p>
            <a:pPr marL="404866" indent="-404866" algn="l" defTabSz="714732">
              <a:spcBef>
                <a:spcPts val="3900"/>
              </a:spcBef>
              <a:buSzPct val="145000"/>
              <a:buChar char="•"/>
              <a:defRPr sz="3306"/>
            </a:pPr>
            <a:r>
              <a:t>Dudas y temores más frecuentes</a:t>
            </a:r>
          </a:p>
          <a:p>
            <a:pPr marL="404866" indent="-404866" algn="l" defTabSz="714732">
              <a:spcBef>
                <a:spcPts val="3900"/>
              </a:spcBef>
              <a:buSzPct val="145000"/>
              <a:buChar char="•"/>
              <a:defRPr sz="3306"/>
            </a:pPr>
            <a:r>
              <a:t>VIH y vida laboral</a:t>
            </a:r>
          </a:p>
          <a:p>
            <a:pPr marL="404866" indent="-404866" algn="l" defTabSz="714732">
              <a:spcBef>
                <a:spcPts val="3900"/>
              </a:spcBef>
              <a:buSzPct val="145000"/>
              <a:buChar char="•"/>
              <a:defRPr sz="3306"/>
            </a:pPr>
            <a:r>
              <a:t>VIH y vida social</a:t>
            </a:r>
          </a:p>
          <a:p>
            <a:pPr marL="404866" indent="-404866" algn="l" defTabSz="714732">
              <a:spcBef>
                <a:spcPts val="3900"/>
              </a:spcBef>
              <a:buSzPct val="145000"/>
              <a:buChar char="•"/>
              <a:defRPr sz="3306"/>
            </a:pPr>
            <a:r>
              <a:t>VIH y vida sexual</a:t>
            </a:r>
          </a:p>
          <a:p>
            <a:pPr marL="404866" indent="-404866" algn="l" defTabSz="714732">
              <a:spcBef>
                <a:spcPts val="3900"/>
              </a:spcBef>
              <a:buSzPct val="145000"/>
              <a:buChar char="•"/>
              <a:defRPr sz="3306"/>
            </a:pPr>
            <a:r>
              <a:t>VIH y vida de familia</a:t>
            </a:r>
          </a:p>
          <a:p>
            <a:pPr marL="404866" indent="-404866" algn="l" defTabSz="714732">
              <a:spcBef>
                <a:spcPts val="3900"/>
              </a:spcBef>
              <a:buSzPct val="145000"/>
              <a:buChar char="•"/>
              <a:defRPr sz="3306"/>
            </a:pPr>
            <a:r>
              <a:t>En todas las reuniones se da prioridad a las necesidades de las personas presentes, especialmente de los recién incorporados</a:t>
            </a:r>
          </a:p>
        </p:txBody>
      </p:sp>
      <p:pic>
        <p:nvPicPr>
          <p:cNvPr id="345" name="PillsIS.jpg" descr="PillsIS.jpg"/>
          <p:cNvPicPr>
            <a:picLocks noChangeAspect="1"/>
          </p:cNvPicPr>
          <p:nvPr/>
        </p:nvPicPr>
        <p:blipFill>
          <a:blip r:embed="rId2">
            <a:extLst/>
          </a:blip>
          <a:stretch>
            <a:fillRect/>
          </a:stretch>
        </p:blipFill>
        <p:spPr>
          <a:xfrm>
            <a:off x="6686550" y="5442458"/>
            <a:ext cx="5397500" cy="3619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ENTENDER EN POSITIVO"/>
          <p:cNvSpPr txBox="1">
            <a:spLocks noGrp="1"/>
          </p:cNvSpPr>
          <p:nvPr>
            <p:ph type="title"/>
          </p:nvPr>
        </p:nvSpPr>
        <p:spPr>
          <a:prstGeom prst="rect">
            <a:avLst/>
          </a:prstGeom>
        </p:spPr>
        <p:txBody>
          <a:bodyPr/>
          <a:lstStyle>
            <a:lvl1pPr defTabSz="813315">
              <a:defRPr sz="14949"/>
            </a:lvl1pPr>
          </a:lstStyle>
          <a:p>
            <a:r>
              <a:t>ENTENDER EN POSITIVO</a:t>
            </a:r>
          </a:p>
        </p:txBody>
      </p:sp>
      <p:sp>
        <p:nvSpPr>
          <p:cNvPr id="348" name="45 ACTIVIDADES…"/>
          <p:cNvSpPr txBox="1">
            <a:spLocks noGrp="1"/>
          </p:cNvSpPr>
          <p:nvPr>
            <p:ph type="body" sz="half" idx="1"/>
          </p:nvPr>
        </p:nvSpPr>
        <p:spPr>
          <a:prstGeom prst="rect">
            <a:avLst/>
          </a:prstGeom>
        </p:spPr>
        <p:txBody>
          <a:bodyPr/>
          <a:lstStyle/>
          <a:p>
            <a:pPr marL="465364" indent="-465364">
              <a:defRPr sz="11500"/>
            </a:pPr>
            <a:r>
              <a:rPr>
                <a:solidFill>
                  <a:srgbClr val="FF2600"/>
                </a:solidFill>
              </a:rPr>
              <a:t>45</a:t>
            </a:r>
            <a:r>
              <a:t> ACTIVIDADES</a:t>
            </a:r>
          </a:p>
          <a:p>
            <a:pPr marL="465364" indent="-465364">
              <a:defRPr sz="11500"/>
            </a:pPr>
            <a:r>
              <a:rPr>
                <a:solidFill>
                  <a:srgbClr val="FF2600"/>
                </a:solidFill>
              </a:rPr>
              <a:t>359</a:t>
            </a:r>
            <a:r>
              <a:t> PERSONAS ASISTENTES</a:t>
            </a:r>
          </a:p>
        </p:txBody>
      </p:sp>
      <p:sp>
        <p:nvSpPr>
          <p:cNvPr id="349"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44</a:t>
            </a:fld>
            <a:endParaRPr/>
          </a:p>
        </p:txBody>
      </p:sp>
      <p:pic>
        <p:nvPicPr>
          <p:cNvPr id="350" name="pills_312257.jpg" descr="pills_312257.jpg"/>
          <p:cNvPicPr>
            <a:picLocks noChangeAspect="1"/>
          </p:cNvPicPr>
          <p:nvPr/>
        </p:nvPicPr>
        <p:blipFill>
          <a:blip r:embed="rId2">
            <a:extLst/>
          </a:blip>
          <a:stretch>
            <a:fillRect/>
          </a:stretch>
        </p:blipFill>
        <p:spPr>
          <a:xfrm>
            <a:off x="14452697" y="4017989"/>
            <a:ext cx="9612810" cy="80747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ENTENDER EN POSITIVO"/>
          <p:cNvSpPr txBox="1">
            <a:spLocks noGrp="1"/>
          </p:cNvSpPr>
          <p:nvPr>
            <p:ph type="title"/>
          </p:nvPr>
        </p:nvSpPr>
        <p:spPr>
          <a:prstGeom prst="rect">
            <a:avLst/>
          </a:prstGeom>
        </p:spPr>
        <p:txBody>
          <a:bodyPr/>
          <a:lstStyle>
            <a:lvl1pPr>
              <a:defRPr sz="14700"/>
            </a:lvl1pPr>
          </a:lstStyle>
          <a:p>
            <a:r>
              <a:t>ENTENDER EN POSITIVO</a:t>
            </a:r>
          </a:p>
        </p:txBody>
      </p:sp>
      <p:sp>
        <p:nvSpPr>
          <p:cNvPr id="353" name="Además de las actividades y reuniones se han hecho acompañamientos y visitas, aparte de atender de forma individualizada a personas que se presentaron con temas puntuales, se han celebrado reuniones con familiares y amigos y se ha recogido medicación en hospitales en varias ocasiones en que las personas no podían hacerlo"/>
          <p:cNvSpPr txBox="1">
            <a:spLocks noGrp="1"/>
          </p:cNvSpPr>
          <p:nvPr>
            <p:ph type="body" sz="half" idx="1"/>
          </p:nvPr>
        </p:nvSpPr>
        <p:spPr>
          <a:xfrm>
            <a:off x="348350" y="3667125"/>
            <a:ext cx="7987514" cy="8776488"/>
          </a:xfrm>
          <a:prstGeom prst="rect">
            <a:avLst/>
          </a:prstGeom>
        </p:spPr>
        <p:txBody>
          <a:bodyPr/>
          <a:lstStyle/>
          <a:p>
            <a:r>
              <a:t>Además de las actividades y reuniones se han hecho acompañamientos y visitas, aparte de atender de forma individualizada a personas que se presentaron con temas puntuales, se han celebrado reuniones con familiares y amigos y se ha recogido medicación en hospitales en varias ocasiones en que las personas no podían hacerlo</a:t>
            </a:r>
          </a:p>
        </p:txBody>
      </p:sp>
      <p:sp>
        <p:nvSpPr>
          <p:cNvPr id="354"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45</a:t>
            </a:fld>
            <a:endParaRPr/>
          </a:p>
        </p:txBody>
      </p:sp>
      <p:graphicFrame>
        <p:nvGraphicFramePr>
          <p:cNvPr id="355" name="Tabla"/>
          <p:cNvGraphicFramePr/>
          <p:nvPr/>
        </p:nvGraphicFramePr>
        <p:xfrm>
          <a:off x="8780859" y="3635173"/>
          <a:ext cx="14944575" cy="8840391"/>
        </p:xfrm>
        <a:graphic>
          <a:graphicData uri="http://schemas.openxmlformats.org/drawingml/2006/table">
            <a:tbl>
              <a:tblPr bandRow="1">
                <a:tableStyleId>{4C3C2611-4C71-4FC5-86AE-919BDF0F9419}</a:tableStyleId>
              </a:tblPr>
              <a:tblGrid>
                <a:gridCol w="6331675"/>
                <a:gridCol w="4091905"/>
                <a:gridCol w="4520995"/>
              </a:tblGrid>
              <a:tr h="2946797">
                <a:tc>
                  <a:txBody>
                    <a:bodyPr/>
                    <a:lstStyle/>
                    <a:p>
                      <a:pPr defTabSz="914400">
                        <a:defRPr sz="4400">
                          <a:sym typeface="Helvetica Neue"/>
                        </a:defRPr>
                      </a:pPr>
                      <a:endParaRPr/>
                    </a:p>
                  </a:txBody>
                  <a:tcPr marL="50800" marR="50800" marT="50800" marB="50800" anchor="ctr" horzOverflow="overflow">
                    <a:lnL w="76200">
                      <a:solidFill>
                        <a:srgbClr val="000000"/>
                      </a:solidFill>
                      <a:miter lim="400000"/>
                    </a:lnL>
                    <a:lnT w="76200">
                      <a:solidFill>
                        <a:srgbClr val="000000"/>
                      </a:solidFill>
                      <a:miter lim="400000"/>
                    </a:lnT>
                  </a:tcPr>
                </a:tc>
                <a:tc>
                  <a:txBody>
                    <a:bodyPr/>
                    <a:lstStyle/>
                    <a:p>
                      <a:pPr defTabSz="914400">
                        <a:defRPr sz="1800" b="0"/>
                      </a:pPr>
                      <a:r>
                        <a:rPr sz="4800" b="1">
                          <a:sym typeface="Helvetica Neue"/>
                        </a:rPr>
                        <a:t>SANDOVAL 7</a:t>
                      </a:r>
                    </a:p>
                  </a:txBody>
                  <a:tcPr marL="50800" marR="50800" marT="50800" marB="50800" anchor="ctr" horzOverflow="overflow">
                    <a:lnT w="76200">
                      <a:solidFill>
                        <a:srgbClr val="000000"/>
                      </a:solidFill>
                      <a:miter lim="400000"/>
                    </a:lnT>
                  </a:tcPr>
                </a:tc>
                <a:tc>
                  <a:txBody>
                    <a:bodyPr/>
                    <a:lstStyle/>
                    <a:p>
                      <a:pPr defTabSz="914400">
                        <a:defRPr sz="1800" b="0"/>
                      </a:pPr>
                      <a:r>
                        <a:rPr sz="4600" b="1">
                          <a:sym typeface="Helvetica Neue"/>
                        </a:rPr>
                        <a:t>CENTROS DE SALUD DE ATENCIÓN PRIMARIA</a:t>
                      </a:r>
                    </a:p>
                  </a:txBody>
                  <a:tcPr marL="50800" marR="50800" marT="50800" marB="50800" anchor="ctr" horzOverflow="overflow">
                    <a:lnR w="76200">
                      <a:solidFill>
                        <a:srgbClr val="000000"/>
                      </a:solidFill>
                      <a:miter lim="400000"/>
                    </a:lnR>
                    <a:lnT w="76200">
                      <a:solidFill>
                        <a:srgbClr val="000000"/>
                      </a:solidFill>
                      <a:miter lim="400000"/>
                    </a:lnT>
                  </a:tcPr>
                </a:tc>
              </a:tr>
              <a:tr h="2946797">
                <a:tc>
                  <a:txBody>
                    <a:bodyPr/>
                    <a:lstStyle/>
                    <a:p>
                      <a:pPr defTabSz="914400">
                        <a:defRPr sz="1800" b="0"/>
                      </a:pPr>
                      <a:r>
                        <a:rPr sz="4400" b="1">
                          <a:sym typeface="Helvetica Neue"/>
                        </a:rPr>
                        <a:t>ACOMPAÑAMIENTOS</a:t>
                      </a:r>
                    </a:p>
                  </a:txBody>
                  <a:tcPr marL="50800" marR="50800" marT="50800" marB="50800" anchor="ctr" horzOverflow="overflow">
                    <a:lnL w="76200">
                      <a:solidFill>
                        <a:srgbClr val="000000"/>
                      </a:solidFill>
                      <a:miter lim="400000"/>
                    </a:lnL>
                    <a:solidFill>
                      <a:srgbClr val="76D6FF"/>
                    </a:solidFill>
                  </a:tcPr>
                </a:tc>
                <a:tc>
                  <a:txBody>
                    <a:bodyPr/>
                    <a:lstStyle/>
                    <a:p>
                      <a:pPr defTabSz="914400">
                        <a:defRPr sz="1800" b="0"/>
                      </a:pPr>
                      <a:r>
                        <a:rPr sz="9500" b="1">
                          <a:sym typeface="Helvetica Neue"/>
                        </a:rPr>
                        <a:t>13</a:t>
                      </a:r>
                    </a:p>
                  </a:txBody>
                  <a:tcPr marL="50800" marR="50800" marT="50800" marB="50800" anchor="ctr" horzOverflow="overflow">
                    <a:solidFill>
                      <a:srgbClr val="76D6FF"/>
                    </a:solidFill>
                  </a:tcPr>
                </a:tc>
                <a:tc>
                  <a:txBody>
                    <a:bodyPr/>
                    <a:lstStyle/>
                    <a:p>
                      <a:pPr defTabSz="914400">
                        <a:defRPr sz="1800" b="0"/>
                      </a:pPr>
                      <a:r>
                        <a:rPr sz="9500" b="1">
                          <a:sym typeface="Helvetica Neue"/>
                        </a:rPr>
                        <a:t>9</a:t>
                      </a:r>
                    </a:p>
                  </a:txBody>
                  <a:tcPr marL="50800" marR="50800" marT="50800" marB="50800" anchor="ctr" horzOverflow="overflow">
                    <a:lnR w="76200">
                      <a:solidFill>
                        <a:srgbClr val="000000"/>
                      </a:solidFill>
                      <a:miter lim="400000"/>
                    </a:lnR>
                    <a:solidFill>
                      <a:srgbClr val="76D6FF"/>
                    </a:solidFill>
                  </a:tcPr>
                </a:tc>
              </a:tr>
              <a:tr h="2946797">
                <a:tc>
                  <a:txBody>
                    <a:bodyPr/>
                    <a:lstStyle/>
                    <a:p>
                      <a:pPr defTabSz="914400">
                        <a:defRPr sz="1800" b="0"/>
                      </a:pPr>
                      <a:r>
                        <a:rPr sz="4400" b="1">
                          <a:sym typeface="Helvetica Neue"/>
                        </a:rPr>
                        <a:t>VISITAS EN HOSPITALES</a:t>
                      </a:r>
                    </a:p>
                  </a:txBody>
                  <a:tcPr marL="50800" marR="50800" marT="50800" marB="50800" anchor="ctr" horzOverflow="overflow">
                    <a:lnL w="76200">
                      <a:solidFill>
                        <a:srgbClr val="000000"/>
                      </a:solidFill>
                      <a:miter lim="400000"/>
                    </a:lnL>
                    <a:lnB w="76200">
                      <a:solidFill>
                        <a:srgbClr val="000000"/>
                      </a:solidFill>
                      <a:miter lim="400000"/>
                    </a:lnB>
                  </a:tcPr>
                </a:tc>
                <a:tc>
                  <a:txBody>
                    <a:bodyPr/>
                    <a:lstStyle/>
                    <a:p>
                      <a:pPr defTabSz="914400">
                        <a:defRPr sz="1800" b="0"/>
                      </a:pPr>
                      <a:r>
                        <a:rPr sz="9500" b="1">
                          <a:sym typeface="Helvetica Neue"/>
                        </a:rPr>
                        <a:t>11</a:t>
                      </a:r>
                    </a:p>
                  </a:txBody>
                  <a:tcPr marL="50800" marR="50800" marT="50800" marB="50800" anchor="ctr" horzOverflow="overflow">
                    <a:lnB w="76200">
                      <a:solidFill>
                        <a:srgbClr val="000000"/>
                      </a:solidFill>
                      <a:miter lim="400000"/>
                    </a:lnB>
                  </a:tcPr>
                </a:tc>
                <a:tc>
                  <a:txBody>
                    <a:bodyPr/>
                    <a:lstStyle/>
                    <a:p>
                      <a:pPr defTabSz="914400">
                        <a:defRPr sz="4600">
                          <a:sym typeface="Helvetica Neue"/>
                        </a:defRPr>
                      </a:pPr>
                      <a:endParaRPr/>
                    </a:p>
                  </a:txBody>
                  <a:tcPr marL="50800" marR="50800" marT="50800" marB="50800" anchor="ctr" horzOverflow="overflow">
                    <a:lnR w="76200">
                      <a:solidFill>
                        <a:srgbClr val="000000"/>
                      </a:solidFill>
                      <a:miter lim="400000"/>
                    </a:lnR>
                    <a:lnB w="762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5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46</a:t>
            </a:fld>
            <a:endParaRPr/>
          </a:p>
        </p:txBody>
      </p:sp>
      <p:sp>
        <p:nvSpPr>
          <p:cNvPr id="359" name="PROGRAMA DE PRUEBA RÁPIDA DEL VIH"/>
          <p:cNvSpPr txBox="1"/>
          <p:nvPr/>
        </p:nvSpPr>
        <p:spPr>
          <a:xfrm>
            <a:off x="2310676" y="2954048"/>
            <a:ext cx="19762648" cy="128327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600">
                <a:solidFill>
                  <a:srgbClr val="0096FF"/>
                </a:solidFill>
              </a:defRPr>
            </a:lvl1pPr>
          </a:lstStyle>
          <a:p>
            <a:r>
              <a:t>PROGRAMA DE PRUEBA RÁPIDA DEL VIH</a:t>
            </a:r>
          </a:p>
        </p:txBody>
      </p:sp>
      <p:sp>
        <p:nvSpPr>
          <p:cNvPr id="360" name="415 PRUEBAS…"/>
          <p:cNvSpPr txBox="1">
            <a:spLocks noGrp="1"/>
          </p:cNvSpPr>
          <p:nvPr>
            <p:ph type="body" sz="half" idx="1"/>
          </p:nvPr>
        </p:nvSpPr>
        <p:spPr>
          <a:xfrm>
            <a:off x="348350" y="3611859"/>
            <a:ext cx="12849729" cy="8776489"/>
          </a:xfrm>
          <a:prstGeom prst="rect">
            <a:avLst/>
          </a:prstGeom>
        </p:spPr>
        <p:txBody>
          <a:bodyPr/>
          <a:lstStyle/>
          <a:p>
            <a:pPr>
              <a:defRPr sz="5600"/>
            </a:pPr>
            <a:r>
              <a:rPr>
                <a:solidFill>
                  <a:srgbClr val="FF2600"/>
                </a:solidFill>
              </a:rPr>
              <a:t>415</a:t>
            </a:r>
            <a:r>
              <a:t> PRUEBAS</a:t>
            </a:r>
          </a:p>
          <a:p>
            <a:pPr>
              <a:defRPr sz="5600"/>
            </a:pPr>
            <a:r>
              <a:rPr>
                <a:solidFill>
                  <a:srgbClr val="FF2600"/>
                </a:solidFill>
              </a:rPr>
              <a:t>375</a:t>
            </a:r>
            <a:r>
              <a:t> HOMBRES (345 GAIS, BI Y HSH)</a:t>
            </a:r>
          </a:p>
          <a:p>
            <a:pPr>
              <a:defRPr sz="5600"/>
            </a:pPr>
            <a:r>
              <a:rPr>
                <a:solidFill>
                  <a:srgbClr val="FF2600"/>
                </a:solidFill>
              </a:rPr>
              <a:t>25</a:t>
            </a:r>
            <a:r>
              <a:t> MUJERES CIS</a:t>
            </a:r>
          </a:p>
          <a:p>
            <a:pPr>
              <a:defRPr sz="5600"/>
            </a:pPr>
            <a:r>
              <a:rPr>
                <a:solidFill>
                  <a:srgbClr val="FF2600"/>
                </a:solidFill>
              </a:rPr>
              <a:t>15</a:t>
            </a:r>
            <a:r>
              <a:t> MUJERES TRANS</a:t>
            </a:r>
          </a:p>
          <a:p>
            <a:pPr>
              <a:defRPr sz="5600"/>
            </a:pPr>
            <a:r>
              <a:rPr>
                <a:solidFill>
                  <a:srgbClr val="FF7E79"/>
                </a:solidFill>
              </a:rPr>
              <a:t>34</a:t>
            </a:r>
            <a:r>
              <a:t> AÑOS EDAD MEDIA</a:t>
            </a:r>
          </a:p>
        </p:txBody>
      </p:sp>
      <p:pic>
        <p:nvPicPr>
          <p:cNvPr id="361" name="laboratory-2815639_960_720.jpg" descr="laboratory-2815639_960_720.jpg"/>
          <p:cNvPicPr>
            <a:picLocks noChangeAspect="1"/>
          </p:cNvPicPr>
          <p:nvPr/>
        </p:nvPicPr>
        <p:blipFill>
          <a:blip r:embed="rId2">
            <a:extLst/>
          </a:blip>
          <a:stretch>
            <a:fillRect/>
          </a:stretch>
        </p:blipFill>
        <p:spPr>
          <a:xfrm>
            <a:off x="13248678" y="5112835"/>
            <a:ext cx="11146948" cy="7431299"/>
          </a:xfrm>
          <a:prstGeom prst="rect">
            <a:avLst/>
          </a:prstGeom>
          <a:ln w="12700">
            <a:miter lim="400000"/>
          </a:ln>
        </p:spPr>
      </p:pic>
      <p:sp>
        <p:nvSpPr>
          <p:cNvPr id="362" name="607 INTERVENCIONES EN TOTAL"/>
          <p:cNvSpPr txBox="1"/>
          <p:nvPr/>
        </p:nvSpPr>
        <p:spPr>
          <a:xfrm>
            <a:off x="1733517" y="11713662"/>
            <a:ext cx="10079394" cy="105192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4900"/>
            </a:pPr>
            <a:r>
              <a:rPr>
                <a:solidFill>
                  <a:srgbClr val="FF2600"/>
                </a:solidFill>
              </a:rPr>
              <a:t>607</a:t>
            </a:r>
            <a:r>
              <a:t> INTERVENCIONES EN TOTAL</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6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47</a:t>
            </a:fld>
            <a:endParaRPr/>
          </a:p>
        </p:txBody>
      </p:sp>
      <p:sp>
        <p:nvSpPr>
          <p:cNvPr id="366" name="PROGRAMA DE PRUEBA RÁPIDA DEL VIH"/>
          <p:cNvSpPr txBox="1"/>
          <p:nvPr/>
        </p:nvSpPr>
        <p:spPr>
          <a:xfrm>
            <a:off x="2310676" y="2906423"/>
            <a:ext cx="19762648" cy="128327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600">
                <a:solidFill>
                  <a:srgbClr val="0096FF"/>
                </a:solidFill>
              </a:defRPr>
            </a:lvl1pPr>
          </a:lstStyle>
          <a:p>
            <a:r>
              <a:t>PROGRAMA DE PRUEBA RÁPIDA DEL VIH</a:t>
            </a:r>
          </a:p>
        </p:txBody>
      </p:sp>
      <p:sp>
        <p:nvSpPr>
          <p:cNvPr id="367" name="290 ESPAÑA…"/>
          <p:cNvSpPr txBox="1">
            <a:spLocks noGrp="1"/>
          </p:cNvSpPr>
          <p:nvPr>
            <p:ph type="body" sz="half" idx="1"/>
          </p:nvPr>
        </p:nvSpPr>
        <p:spPr>
          <a:xfrm>
            <a:off x="348350" y="3611859"/>
            <a:ext cx="12849729" cy="8776489"/>
          </a:xfrm>
          <a:prstGeom prst="rect">
            <a:avLst/>
          </a:prstGeom>
        </p:spPr>
        <p:txBody>
          <a:bodyPr/>
          <a:lstStyle/>
          <a:p>
            <a:pPr>
              <a:defRPr sz="5600"/>
            </a:pPr>
            <a:r>
              <a:rPr>
                <a:solidFill>
                  <a:srgbClr val="FF2600"/>
                </a:solidFill>
              </a:rPr>
              <a:t>290</a:t>
            </a:r>
            <a:r>
              <a:t> ESPAÑA</a:t>
            </a:r>
          </a:p>
          <a:p>
            <a:pPr>
              <a:defRPr sz="5600"/>
            </a:pPr>
            <a:r>
              <a:rPr>
                <a:solidFill>
                  <a:srgbClr val="FF2600"/>
                </a:solidFill>
              </a:rPr>
              <a:t>125</a:t>
            </a:r>
            <a:r>
              <a:t> OTROS PAÍSES</a:t>
            </a:r>
          </a:p>
          <a:p>
            <a:pPr>
              <a:defRPr sz="5600"/>
            </a:pPr>
            <a:r>
              <a:rPr>
                <a:solidFill>
                  <a:srgbClr val="FF2600"/>
                </a:solidFill>
              </a:rPr>
              <a:t>386</a:t>
            </a:r>
            <a:r>
              <a:t> RESIDENTES EN LA CAM</a:t>
            </a:r>
          </a:p>
          <a:p>
            <a:pPr>
              <a:defRPr sz="5600"/>
            </a:pPr>
            <a:r>
              <a:rPr>
                <a:solidFill>
                  <a:srgbClr val="FF2600"/>
                </a:solidFill>
              </a:rPr>
              <a:t>31</a:t>
            </a:r>
            <a:r>
              <a:t> OTRAS COMUNIDADES</a:t>
            </a:r>
          </a:p>
          <a:p>
            <a:pPr>
              <a:defRPr sz="5600"/>
            </a:pPr>
            <a:r>
              <a:rPr>
                <a:solidFill>
                  <a:srgbClr val="FF7E79"/>
                </a:solidFill>
              </a:rPr>
              <a:t>8</a:t>
            </a:r>
            <a:r>
              <a:t> RESIDENTES EN OTROS PAÍSES</a:t>
            </a:r>
          </a:p>
        </p:txBody>
      </p:sp>
      <p:pic>
        <p:nvPicPr>
          <p:cNvPr id="368" name="RS16_iStock-640012070-lpr.jpg" descr="RS16_iStock-640012070-lpr.jpg"/>
          <p:cNvPicPr>
            <a:picLocks noChangeAspect="1"/>
          </p:cNvPicPr>
          <p:nvPr/>
        </p:nvPicPr>
        <p:blipFill>
          <a:blip r:embed="rId2">
            <a:extLst/>
          </a:blip>
          <a:stretch>
            <a:fillRect/>
          </a:stretch>
        </p:blipFill>
        <p:spPr>
          <a:xfrm>
            <a:off x="11617560" y="3951702"/>
            <a:ext cx="12849728" cy="658960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Unknown-2.jpeg" descr="Unknown-2.jpeg"/>
          <p:cNvPicPr>
            <a:picLocks noChangeAspect="1"/>
          </p:cNvPicPr>
          <p:nvPr/>
        </p:nvPicPr>
        <p:blipFill>
          <a:blip r:embed="rId2">
            <a:extLst/>
          </a:blip>
          <a:stretch>
            <a:fillRect/>
          </a:stretch>
        </p:blipFill>
        <p:spPr>
          <a:xfrm>
            <a:off x="12252132" y="5978250"/>
            <a:ext cx="12122337" cy="5065530"/>
          </a:xfrm>
          <a:prstGeom prst="rect">
            <a:avLst/>
          </a:prstGeom>
          <a:ln w="12700">
            <a:miter lim="400000"/>
          </a:ln>
        </p:spPr>
      </p:pic>
      <p:sp>
        <p:nvSpPr>
          <p:cNvPr id="371"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72"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48</a:t>
            </a:fld>
            <a:endParaRPr/>
          </a:p>
        </p:txBody>
      </p:sp>
      <p:sp>
        <p:nvSpPr>
          <p:cNvPr id="373" name="PROGRAMA DE PRUEBA RÁPIDA DEL VIH"/>
          <p:cNvSpPr txBox="1"/>
          <p:nvPr/>
        </p:nvSpPr>
        <p:spPr>
          <a:xfrm>
            <a:off x="2310676" y="2954048"/>
            <a:ext cx="19762648" cy="1283279"/>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600">
                <a:solidFill>
                  <a:srgbClr val="0096FF"/>
                </a:solidFill>
              </a:defRPr>
            </a:lvl1pPr>
          </a:lstStyle>
          <a:p>
            <a:r>
              <a:t>PROGRAMA DE PRUEBA RÁPIDA DEL VIH</a:t>
            </a:r>
          </a:p>
        </p:txBody>
      </p:sp>
      <p:sp>
        <p:nvSpPr>
          <p:cNvPr id="374" name="18 RESULTADO REACTIVO…"/>
          <p:cNvSpPr txBox="1">
            <a:spLocks noGrp="1"/>
          </p:cNvSpPr>
          <p:nvPr>
            <p:ph type="body" sz="half" idx="1"/>
          </p:nvPr>
        </p:nvSpPr>
        <p:spPr>
          <a:xfrm>
            <a:off x="348350" y="3611859"/>
            <a:ext cx="12849729" cy="8776489"/>
          </a:xfrm>
          <a:prstGeom prst="rect">
            <a:avLst/>
          </a:prstGeom>
        </p:spPr>
        <p:txBody>
          <a:bodyPr/>
          <a:lstStyle/>
          <a:p>
            <a:pPr marL="465364" indent="-465364">
              <a:defRPr sz="4700"/>
            </a:pPr>
            <a:r>
              <a:rPr>
                <a:solidFill>
                  <a:srgbClr val="FF2600"/>
                </a:solidFill>
              </a:rPr>
              <a:t>18</a:t>
            </a:r>
            <a:r>
              <a:t> RESULTADO REACTIVO</a:t>
            </a:r>
          </a:p>
          <a:p>
            <a:pPr marL="465364" indent="-465364">
              <a:defRPr sz="4700"/>
            </a:pPr>
            <a:r>
              <a:t>A todas se les ofreció acompañamiento a Sandoval 7 para confirmación</a:t>
            </a:r>
          </a:p>
          <a:p>
            <a:pPr marL="465364" indent="-465364">
              <a:defRPr sz="4700"/>
            </a:pPr>
            <a:r>
              <a:rPr>
                <a:solidFill>
                  <a:srgbClr val="FF2600"/>
                </a:solidFill>
              </a:rPr>
              <a:t>225 </a:t>
            </a:r>
            <a:r>
              <a:t>DERIVADAS A RECURSOS INTERNOS Y EXTERNOS:</a:t>
            </a:r>
          </a:p>
          <a:p>
            <a:pPr marL="808264" lvl="1" indent="-465364">
              <a:defRPr sz="4700" b="1"/>
            </a:pPr>
            <a:r>
              <a:rPr>
                <a:solidFill>
                  <a:srgbClr val="FF2600"/>
                </a:solidFill>
              </a:rPr>
              <a:t>185</a:t>
            </a:r>
            <a:r>
              <a:t> DERIVADAS A SANDOVAL 7</a:t>
            </a:r>
          </a:p>
          <a:p>
            <a:pPr marL="808264" lvl="1" indent="-465364">
              <a:defRPr sz="4700" b="1"/>
            </a:pPr>
            <a:r>
              <a:t>PROGRAMA NEXUS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77"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49</a:t>
            </a:fld>
            <a:endParaRPr/>
          </a:p>
        </p:txBody>
      </p:sp>
      <p:sp>
        <p:nvSpPr>
          <p:cNvPr id="378" name="PROGRAMA DE PROMOCIÓN DE LA SALUD SEXUAL Y DE ATENCIÓN INTEGRAL PARA PERSONAS LGTB+"/>
          <p:cNvSpPr txBox="1"/>
          <p:nvPr/>
        </p:nvSpPr>
        <p:spPr>
          <a:xfrm>
            <a:off x="422923" y="3251480"/>
            <a:ext cx="23538155"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solidFill>
                  <a:srgbClr val="4F8F00"/>
                </a:solidFill>
              </a:defRPr>
            </a:lvl1pPr>
          </a:lstStyle>
          <a:p>
            <a:r>
              <a:t>PROGRAMA DE PROMOCIÓN DE LA SALUD SEXUAL Y DE ATENCIÓN INTEGRAL PARA PERSONAS LGTB+</a:t>
            </a:r>
          </a:p>
        </p:txBody>
      </p:sp>
      <p:pic>
        <p:nvPicPr>
          <p:cNvPr id="379" name="medical-lab-beakers.jpg" descr="medical-lab-beakers.jpg"/>
          <p:cNvPicPr>
            <a:picLocks noChangeAspect="1"/>
          </p:cNvPicPr>
          <p:nvPr/>
        </p:nvPicPr>
        <p:blipFill>
          <a:blip r:embed="rId2">
            <a:extLst/>
          </a:blip>
          <a:stretch>
            <a:fillRect/>
          </a:stretch>
        </p:blipFill>
        <p:spPr>
          <a:xfrm>
            <a:off x="0" y="3928166"/>
            <a:ext cx="24384001" cy="12192001"/>
          </a:xfrm>
          <a:prstGeom prst="rect">
            <a:avLst/>
          </a:prstGeom>
          <a:ln w="12700">
            <a:miter lim="400000"/>
          </a:ln>
        </p:spPr>
      </p:pic>
      <p:sp>
        <p:nvSpPr>
          <p:cNvPr id="380" name="2 TRANSEXUALES NO BINARIAS…"/>
          <p:cNvSpPr txBox="1"/>
          <p:nvPr/>
        </p:nvSpPr>
        <p:spPr>
          <a:xfrm>
            <a:off x="12953100" y="4024609"/>
            <a:ext cx="10189797"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700"/>
            </a:pPr>
            <a:r>
              <a:rPr>
                <a:solidFill>
                  <a:srgbClr val="FF2600"/>
                </a:solidFill>
              </a:rPr>
              <a:t>2</a:t>
            </a:r>
            <a:r>
              <a:t> TRANSEXUALES NO BINARIAS</a:t>
            </a:r>
          </a:p>
          <a:p>
            <a:pPr marL="465364" indent="-465364" algn="l">
              <a:spcBef>
                <a:spcPts val="4500"/>
              </a:spcBef>
              <a:buSzPct val="145000"/>
              <a:buChar char="•"/>
              <a:defRPr sz="4700"/>
            </a:pPr>
            <a:r>
              <a:rPr>
                <a:solidFill>
                  <a:srgbClr val="FF2600"/>
                </a:solidFill>
              </a:rPr>
              <a:t>249</a:t>
            </a:r>
            <a:r>
              <a:t> HOMBRES GAIS</a:t>
            </a:r>
          </a:p>
          <a:p>
            <a:pPr marL="465364" indent="-465364" algn="l">
              <a:spcBef>
                <a:spcPts val="4500"/>
              </a:spcBef>
              <a:buSzPct val="145000"/>
              <a:buChar char="•"/>
              <a:defRPr sz="4700"/>
            </a:pPr>
            <a:r>
              <a:rPr>
                <a:solidFill>
                  <a:srgbClr val="FF2600"/>
                </a:solidFill>
              </a:rPr>
              <a:t>35</a:t>
            </a:r>
            <a:r>
              <a:t> BISEXUALES (H y M)</a:t>
            </a:r>
          </a:p>
          <a:p>
            <a:pPr marL="465364" indent="-465364" algn="l">
              <a:spcBef>
                <a:spcPts val="4500"/>
              </a:spcBef>
              <a:buSzPct val="145000"/>
              <a:buChar char="•"/>
              <a:defRPr sz="4700"/>
            </a:pPr>
            <a:r>
              <a:rPr>
                <a:solidFill>
                  <a:srgbClr val="FF2600"/>
                </a:solidFill>
              </a:rPr>
              <a:t>1 </a:t>
            </a:r>
            <a:r>
              <a:t>LESBIANA</a:t>
            </a:r>
          </a:p>
          <a:p>
            <a:pPr marL="465364" indent="-465364" algn="l">
              <a:spcBef>
                <a:spcPts val="4500"/>
              </a:spcBef>
              <a:buSzPct val="145000"/>
              <a:buChar char="•"/>
              <a:defRPr sz="4700"/>
            </a:pPr>
            <a:r>
              <a:rPr>
                <a:solidFill>
                  <a:srgbClr val="FF2600"/>
                </a:solidFill>
              </a:rPr>
              <a:t>37</a:t>
            </a:r>
            <a:r>
              <a:t> HETEROSEXUALES (H y M)</a:t>
            </a:r>
          </a:p>
          <a:p>
            <a:pPr marL="465364" indent="-465364" algn="l">
              <a:spcBef>
                <a:spcPts val="4500"/>
              </a:spcBef>
              <a:buSzPct val="145000"/>
              <a:buChar char="•"/>
              <a:defRPr sz="4700"/>
            </a:pPr>
            <a:r>
              <a:rPr>
                <a:solidFill>
                  <a:srgbClr val="FF2600"/>
                </a:solidFill>
              </a:rPr>
              <a:t>2</a:t>
            </a:r>
            <a:r>
              <a:t> SIN DEFINICIÓN</a:t>
            </a:r>
          </a:p>
          <a:p>
            <a:pPr marL="465364" indent="-465364" algn="l">
              <a:spcBef>
                <a:spcPts val="4500"/>
              </a:spcBef>
              <a:buSzPct val="145000"/>
              <a:buChar char="•"/>
              <a:defRPr sz="4700"/>
            </a:pPr>
            <a:r>
              <a:rPr>
                <a:solidFill>
                  <a:srgbClr val="FF2600"/>
                </a:solidFill>
              </a:rPr>
              <a:t>19</a:t>
            </a:r>
            <a:r>
              <a:t> NO CONTESTARON</a:t>
            </a:r>
          </a:p>
        </p:txBody>
      </p:sp>
      <p:sp>
        <p:nvSpPr>
          <p:cNvPr id="381" name="345 PERSONAS ATENDIDAS…"/>
          <p:cNvSpPr txBox="1">
            <a:spLocks noGrp="1"/>
          </p:cNvSpPr>
          <p:nvPr>
            <p:ph type="body" sz="half" idx="1"/>
          </p:nvPr>
        </p:nvSpPr>
        <p:spPr>
          <a:xfrm>
            <a:off x="348350" y="3611859"/>
            <a:ext cx="10189798" cy="8776489"/>
          </a:xfrm>
          <a:prstGeom prst="rect">
            <a:avLst/>
          </a:prstGeom>
        </p:spPr>
        <p:txBody>
          <a:bodyPr/>
          <a:lstStyle/>
          <a:p>
            <a:pPr marL="465364" indent="-465364">
              <a:defRPr sz="4700"/>
            </a:pPr>
            <a:r>
              <a:rPr>
                <a:solidFill>
                  <a:srgbClr val="FF2600"/>
                </a:solidFill>
              </a:rPr>
              <a:t>345</a:t>
            </a:r>
            <a:r>
              <a:t> PERSONAS ATENDIDAS</a:t>
            </a:r>
          </a:p>
          <a:p>
            <a:pPr marL="465364" indent="-465364">
              <a:defRPr sz="4700"/>
            </a:pPr>
            <a:r>
              <a:rPr>
                <a:solidFill>
                  <a:srgbClr val="FF2600"/>
                </a:solidFill>
              </a:rPr>
              <a:t>401</a:t>
            </a:r>
            <a:r>
              <a:t> INTERVENCIONES</a:t>
            </a:r>
          </a:p>
          <a:p>
            <a:pPr marL="465364" indent="-465364">
              <a:defRPr sz="4700"/>
            </a:pPr>
            <a:r>
              <a:rPr>
                <a:solidFill>
                  <a:srgbClr val="FF2600"/>
                </a:solidFill>
              </a:rPr>
              <a:t>302 </a:t>
            </a:r>
            <a:r>
              <a:t>PERSONAS LGTB+</a:t>
            </a:r>
          </a:p>
          <a:p>
            <a:pPr marL="465364" indent="-465364">
              <a:defRPr sz="4700"/>
            </a:pPr>
            <a:r>
              <a:rPr>
                <a:solidFill>
                  <a:srgbClr val="FF2600"/>
                </a:solidFill>
              </a:rPr>
              <a:t>289</a:t>
            </a:r>
            <a:r>
              <a:t> HOMBRES</a:t>
            </a:r>
          </a:p>
          <a:p>
            <a:pPr marL="465364" indent="-465364">
              <a:defRPr sz="4700"/>
            </a:pPr>
            <a:r>
              <a:rPr>
                <a:solidFill>
                  <a:srgbClr val="FF2600"/>
                </a:solidFill>
              </a:rPr>
              <a:t>26</a:t>
            </a:r>
            <a:r>
              <a:t> MUJERES CIS</a:t>
            </a:r>
          </a:p>
          <a:p>
            <a:pPr marL="465364" indent="-465364">
              <a:defRPr sz="4700"/>
            </a:pPr>
            <a:r>
              <a:rPr>
                <a:solidFill>
                  <a:srgbClr val="FF2600"/>
                </a:solidFill>
              </a:rPr>
              <a:t>26</a:t>
            </a:r>
            <a:r>
              <a:t> MUJERES TRANS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ONSULTAS POR GÉNERO"/>
          <p:cNvSpPr txBox="1">
            <a:spLocks noGrp="1"/>
          </p:cNvSpPr>
          <p:nvPr>
            <p:ph type="title"/>
          </p:nvPr>
        </p:nvSpPr>
        <p:spPr>
          <a:prstGeom prst="rect">
            <a:avLst/>
          </a:prstGeom>
        </p:spPr>
        <p:txBody>
          <a:bodyPr>
            <a:normAutofit fontScale="90000"/>
          </a:bodyPr>
          <a:lstStyle>
            <a:lvl1pPr defTabSz="813315">
              <a:defRPr sz="13959"/>
            </a:lvl1pPr>
          </a:lstStyle>
          <a:p>
            <a:r>
              <a:t>CONSULTAS POR GÉNERO</a:t>
            </a:r>
          </a:p>
        </p:txBody>
      </p:sp>
      <p:sp>
        <p:nvSpPr>
          <p:cNvPr id="140"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graphicFrame>
        <p:nvGraphicFramePr>
          <p:cNvPr id="141" name="Tabla"/>
          <p:cNvGraphicFramePr/>
          <p:nvPr/>
        </p:nvGraphicFramePr>
        <p:xfrm>
          <a:off x="1875234" y="3812976"/>
          <a:ext cx="22156042" cy="9667240"/>
        </p:xfrm>
        <a:graphic>
          <a:graphicData uri="http://schemas.openxmlformats.org/drawingml/2006/table">
            <a:tbl>
              <a:tblPr bandRow="1">
                <a:tableStyleId>{4C3C2611-4C71-4FC5-86AE-919BDF0F9419}</a:tableStyleId>
              </a:tblPr>
              <a:tblGrid>
                <a:gridCol w="1875234"/>
                <a:gridCol w="9087166"/>
                <a:gridCol w="2075898"/>
                <a:gridCol w="9117744"/>
              </a:tblGrid>
              <a:tr h="803671">
                <a:tc>
                  <a:txBody>
                    <a:bodyPr/>
                    <a:lstStyle/>
                    <a:p>
                      <a:pPr algn="r" defTabSz="914400">
                        <a:defRPr sz="1800" b="0"/>
                      </a:pPr>
                      <a:r>
                        <a:rPr sz="5100" b="1">
                          <a:sym typeface="Helvetica Neue"/>
                        </a:rPr>
                        <a:t>374</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tcPr>
                </a:tc>
                <a:tc>
                  <a:txBody>
                    <a:bodyPr/>
                    <a:lstStyle/>
                    <a:p>
                      <a:pPr algn="l" defTabSz="914400">
                        <a:defRPr sz="1800" b="0"/>
                      </a:pPr>
                      <a:r>
                        <a:rPr sz="3900" b="1">
                          <a:sym typeface="Helvetica Neue"/>
                        </a:rPr>
                        <a:t>LLAMADAS DE EDAD DESCONOCIDA</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tcPr>
                </a:tc>
                <a:tc>
                  <a:txBody>
                    <a:bodyPr/>
                    <a:lstStyle/>
                    <a:p>
                      <a:pPr algn="r" defTabSz="914400">
                        <a:defRPr sz="1800" b="0"/>
                      </a:pPr>
                      <a:r>
                        <a:rPr sz="4700" b="1">
                          <a:sym typeface="Helvetica Neue"/>
                        </a:rPr>
                        <a:t>628</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tcPr>
                </a:tc>
                <a:tc>
                  <a:txBody>
                    <a:bodyPr/>
                    <a:lstStyle/>
                    <a:p>
                      <a:pPr algn="l" defTabSz="914400">
                        <a:defRPr sz="1800" b="0"/>
                      </a:pPr>
                      <a:r>
                        <a:rPr sz="3900" b="1">
                          <a:sym typeface="Helvetica Neue"/>
                        </a:rPr>
                        <a:t>LLAMADAS DE EDAD DESCONOCIDA</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tcPr>
                </a:tc>
              </a:tr>
              <a:tr h="803671">
                <a:tc>
                  <a:txBody>
                    <a:bodyPr/>
                    <a:lstStyle/>
                    <a:p>
                      <a:pPr algn="r" defTabSz="914400">
                        <a:defRPr sz="1800" b="0"/>
                      </a:pPr>
                      <a:r>
                        <a:rPr sz="4900" b="1">
                          <a:sym typeface="Helvetica Neue"/>
                        </a:rPr>
                        <a:t>11</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l" defTabSz="914400">
                        <a:defRPr sz="5100">
                          <a:sym typeface="Helvetica Neue"/>
                        </a:defRPr>
                      </a:pPr>
                      <a:r>
                        <a:rPr sz="3900"/>
                        <a:t>LLAMADAS MENORES DE</a:t>
                      </a:r>
                      <a:r>
                        <a:t> </a:t>
                      </a:r>
                      <a:r>
                        <a:rPr sz="3900"/>
                        <a:t>18 AÑOS</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r" defTabSz="914400">
                        <a:defRPr sz="1800" b="0"/>
                      </a:pPr>
                      <a:r>
                        <a:rPr sz="4700" b="1">
                          <a:sym typeface="Helvetica Neue"/>
                        </a:rPr>
                        <a:t>11</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900" b="1">
                          <a:sym typeface="Helvetica Neue"/>
                        </a:rPr>
                        <a:t>LLAMADAS MENORES DE 18 AÑOS</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r>
              <a:tr h="803671">
                <a:tc>
                  <a:txBody>
                    <a:bodyPr/>
                    <a:lstStyle/>
                    <a:p>
                      <a:pPr algn="r" defTabSz="914400">
                        <a:defRPr sz="1800" b="0"/>
                      </a:pPr>
                      <a:r>
                        <a:rPr sz="5100" b="1">
                          <a:sym typeface="Helvetica Neue"/>
                        </a:rPr>
                        <a:t>72</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18 A 26 AÑOS</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r" defTabSz="914400">
                        <a:defRPr sz="1800" b="0"/>
                      </a:pPr>
                      <a:r>
                        <a:rPr sz="4700" b="1">
                          <a:sym typeface="Helvetica Neue"/>
                        </a:rPr>
                        <a:t>143</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18 A 26 AÑOS</a:t>
                      </a:r>
                    </a:p>
                  </a:txBody>
                  <a:tcPr marL="50800" marR="50800" marT="50800" marB="50800" anchor="ctr" horzOverflow="overflow">
                    <a:lnL w="12700">
                      <a:solidFill>
                        <a:srgbClr val="B8B8B8"/>
                      </a:solidFill>
                      <a:miter lim="400000"/>
                    </a:lnL>
                    <a:lnR w="12700">
                      <a:solidFill>
                        <a:srgbClr val="B8B8B8"/>
                      </a:solidFill>
                      <a:miter lim="400000"/>
                    </a:lnR>
                  </a:tcPr>
                </a:tc>
              </a:tr>
              <a:tr h="803671">
                <a:tc>
                  <a:txBody>
                    <a:bodyPr/>
                    <a:lstStyle/>
                    <a:p>
                      <a:pPr algn="r" defTabSz="914400">
                        <a:defRPr sz="1800" b="0"/>
                      </a:pPr>
                      <a:r>
                        <a:rPr sz="5100" b="1">
                          <a:sym typeface="Helvetica Neue"/>
                        </a:rPr>
                        <a:t>79</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l" defTabSz="914400">
                        <a:defRPr sz="1800" b="0"/>
                      </a:pPr>
                      <a:r>
                        <a:rPr sz="3900" b="1">
                          <a:sym typeface="Helvetica Neue"/>
                        </a:rPr>
                        <a:t>LLAMADAS DE 27 A 35 AÑOS</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r" defTabSz="914400">
                        <a:defRPr sz="1800" b="0"/>
                      </a:pPr>
                      <a:r>
                        <a:rPr sz="4700" b="1">
                          <a:sym typeface="Helvetica Neue"/>
                        </a:rPr>
                        <a:t>272</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900" b="1">
                          <a:sym typeface="Helvetica Neue"/>
                        </a:rPr>
                        <a:t>LLAMADAS DE 27 A 35 AÑOS</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r>
              <a:tr h="803671">
                <a:tc>
                  <a:txBody>
                    <a:bodyPr/>
                    <a:lstStyle/>
                    <a:p>
                      <a:pPr algn="r" defTabSz="914400">
                        <a:defRPr sz="1800" b="0"/>
                      </a:pPr>
                      <a:r>
                        <a:rPr sz="5100" b="1">
                          <a:sym typeface="Helvetica Neue"/>
                        </a:rPr>
                        <a:t>71</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36 A 44 AÑOS</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r" defTabSz="914400">
                        <a:defRPr sz="1800" b="0"/>
                      </a:pPr>
                      <a:r>
                        <a:rPr sz="4700" b="1">
                          <a:sym typeface="Helvetica Neue"/>
                        </a:rPr>
                        <a:t>186</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36 A 44 AÑOS</a:t>
                      </a:r>
                    </a:p>
                  </a:txBody>
                  <a:tcPr marL="50800" marR="50800" marT="50800" marB="50800" anchor="ctr" horzOverflow="overflow">
                    <a:lnL w="12700">
                      <a:solidFill>
                        <a:srgbClr val="B8B8B8"/>
                      </a:solidFill>
                      <a:miter lim="400000"/>
                    </a:lnL>
                    <a:lnR w="12700">
                      <a:solidFill>
                        <a:srgbClr val="B8B8B8"/>
                      </a:solidFill>
                      <a:miter lim="400000"/>
                    </a:lnR>
                  </a:tcPr>
                </a:tc>
              </a:tr>
              <a:tr h="803671">
                <a:tc>
                  <a:txBody>
                    <a:bodyPr/>
                    <a:lstStyle/>
                    <a:p>
                      <a:pPr algn="r" defTabSz="914400">
                        <a:defRPr sz="1800" b="0"/>
                      </a:pPr>
                      <a:r>
                        <a:rPr sz="5100" b="1">
                          <a:sym typeface="Helvetica Neue"/>
                        </a:rPr>
                        <a:t>72</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l" defTabSz="914400">
                        <a:defRPr sz="1800" b="0"/>
                      </a:pPr>
                      <a:r>
                        <a:rPr sz="3900" b="1">
                          <a:sym typeface="Helvetica Neue"/>
                        </a:rPr>
                        <a:t>LLAMADAS DE 45 A 53 AÑOS</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r" defTabSz="914400">
                        <a:defRPr sz="1800" b="0"/>
                      </a:pPr>
                      <a:r>
                        <a:rPr sz="4700" b="1">
                          <a:sym typeface="Helvetica Neue"/>
                        </a:rPr>
                        <a:t>196</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900" b="1">
                          <a:sym typeface="Helvetica Neue"/>
                        </a:rPr>
                        <a:t>LLAMADAS DE 45 A A 53 AÑOS</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r>
              <a:tr h="803671">
                <a:tc>
                  <a:txBody>
                    <a:bodyPr/>
                    <a:lstStyle/>
                    <a:p>
                      <a:pPr algn="r" defTabSz="914400">
                        <a:defRPr sz="1800" b="0"/>
                      </a:pPr>
                      <a:r>
                        <a:rPr sz="5100" b="1">
                          <a:sym typeface="Helvetica Neue"/>
                        </a:rPr>
                        <a:t>22</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54 A 62</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r" defTabSz="914400">
                        <a:defRPr sz="1800" b="0"/>
                      </a:pPr>
                      <a:r>
                        <a:rPr sz="4700" b="1">
                          <a:sym typeface="Helvetica Neue"/>
                        </a:rPr>
                        <a:t>107</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54 A 62 AÑOS</a:t>
                      </a:r>
                    </a:p>
                  </a:txBody>
                  <a:tcPr marL="50800" marR="50800" marT="50800" marB="50800" anchor="ctr" horzOverflow="overflow">
                    <a:lnL w="12700">
                      <a:solidFill>
                        <a:srgbClr val="B8B8B8"/>
                      </a:solidFill>
                      <a:miter lim="400000"/>
                    </a:lnL>
                    <a:lnR w="12700">
                      <a:solidFill>
                        <a:srgbClr val="B8B8B8"/>
                      </a:solidFill>
                      <a:miter lim="400000"/>
                    </a:lnR>
                  </a:tcPr>
                </a:tc>
              </a:tr>
              <a:tr h="803671">
                <a:tc>
                  <a:txBody>
                    <a:bodyPr/>
                    <a:lstStyle/>
                    <a:p>
                      <a:pPr algn="r" defTabSz="914400">
                        <a:defRPr sz="1800" b="0"/>
                      </a:pPr>
                      <a:r>
                        <a:rPr sz="5100" b="1">
                          <a:sym typeface="Helvetica Neue"/>
                        </a:rPr>
                        <a:t>4</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l" defTabSz="914400">
                        <a:defRPr sz="1800" b="0"/>
                      </a:pPr>
                      <a:r>
                        <a:rPr sz="3900" b="1">
                          <a:sym typeface="Helvetica Neue"/>
                        </a:rPr>
                        <a:t>LLAMADAS DE 63 A 71 AÑOS</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r" defTabSz="914400">
                        <a:defRPr sz="1800" b="0"/>
                      </a:pPr>
                      <a:r>
                        <a:rPr sz="4700" b="1">
                          <a:sym typeface="Helvetica Neue"/>
                        </a:rPr>
                        <a:t>20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900" b="1">
                          <a:sym typeface="Helvetica Neue"/>
                        </a:rPr>
                        <a:t>LLAMADAS DE 63 A 71 AÑOS</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r>
              <a:tr h="803671">
                <a:tc>
                  <a:txBody>
                    <a:bodyPr/>
                    <a:lstStyle/>
                    <a:p>
                      <a:pPr algn="r" defTabSz="914400">
                        <a:defRPr sz="1800" b="0"/>
                      </a:pPr>
                      <a:r>
                        <a:rPr sz="5100" b="1">
                          <a:sym typeface="Helvetica Neue"/>
                        </a:rPr>
                        <a:t>1</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72 A 80 AÑOS</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r" defTabSz="914400">
                        <a:defRPr sz="1800" b="0"/>
                      </a:pPr>
                      <a:r>
                        <a:rPr sz="4700" b="1">
                          <a:sym typeface="Helvetica Neue"/>
                        </a:rPr>
                        <a:t>5</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900" b="1">
                          <a:sym typeface="Helvetica Neue"/>
                        </a:rPr>
                        <a:t>LLAMADAS DE 72 A 80 AÑOS</a:t>
                      </a:r>
                    </a:p>
                  </a:txBody>
                  <a:tcPr marL="50800" marR="50800" marT="50800" marB="50800" anchor="ctr" horzOverflow="overflow">
                    <a:lnL w="12700">
                      <a:solidFill>
                        <a:srgbClr val="B8B8B8"/>
                      </a:solidFill>
                      <a:miter lim="400000"/>
                    </a:lnL>
                    <a:lnR w="12700">
                      <a:solidFill>
                        <a:srgbClr val="B8B8B8"/>
                      </a:solidFill>
                      <a:miter lim="400000"/>
                    </a:lnR>
                  </a:tcPr>
                </a:tc>
              </a:tr>
              <a:tr h="803671">
                <a:tc>
                  <a:txBody>
                    <a:bodyPr/>
                    <a:lstStyle/>
                    <a:p>
                      <a:pPr algn="r" defTabSz="914400">
                        <a:defRPr sz="1800" b="0"/>
                      </a:pPr>
                      <a:r>
                        <a:rPr sz="51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l" defTabSz="914400">
                        <a:defRPr sz="1800" b="0"/>
                      </a:pPr>
                      <a:r>
                        <a:rPr sz="3900" b="1">
                          <a:sym typeface="Helvetica Neue"/>
                        </a:rPr>
                        <a:t>LLAMADAS DE 81 A 89 AÑOS</a:t>
                      </a:r>
                    </a:p>
                  </a:txBody>
                  <a:tcPr marL="50800" marR="50800" marT="50800" marB="50800" anchor="ctr" horzOverflow="overflow">
                    <a:lnL w="12700">
                      <a:solidFill>
                        <a:srgbClr val="B8B8B8"/>
                      </a:solidFill>
                      <a:miter lim="400000"/>
                    </a:lnL>
                    <a:lnR w="12700">
                      <a:solidFill>
                        <a:srgbClr val="B8B8B8"/>
                      </a:solidFill>
                      <a:miter lim="400000"/>
                    </a:lnR>
                    <a:solidFill>
                      <a:srgbClr val="FF8AD8"/>
                    </a:solidFill>
                  </a:tcPr>
                </a:tc>
                <a:tc>
                  <a:txBody>
                    <a:bodyPr/>
                    <a:lstStyle/>
                    <a:p>
                      <a:pPr algn="r" defTabSz="914400">
                        <a:defRPr sz="1800" b="0"/>
                      </a:pPr>
                      <a:r>
                        <a:rPr sz="47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900" b="1">
                          <a:sym typeface="Helvetica Neue"/>
                        </a:rPr>
                        <a:t>LLAMADAS DE 81 A 89 AÑOS</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r>
              <a:tr h="803671">
                <a:tc>
                  <a:txBody>
                    <a:bodyPr/>
                    <a:lstStyle/>
                    <a:p>
                      <a:pPr algn="r" defTabSz="914400">
                        <a:defRPr sz="1800" b="0"/>
                      </a:pPr>
                      <a:r>
                        <a:rPr sz="5100" b="1">
                          <a:sym typeface="Helvetica Neue"/>
                        </a:rPr>
                        <a:t>706</a:t>
                      </a:r>
                    </a:p>
                  </a:txBody>
                  <a:tcPr marL="50800" marR="50800" marT="50800" marB="50800" anchor="ctr" horzOverflow="overflow">
                    <a:lnL w="12700">
                      <a:solidFill>
                        <a:srgbClr val="B8B8B8"/>
                      </a:solidFill>
                      <a:miter lim="400000"/>
                    </a:lnL>
                    <a:lnR w="12700">
                      <a:solidFill>
                        <a:srgbClr val="B8B8B8"/>
                      </a:solidFill>
                      <a:miter lim="400000"/>
                    </a:lnR>
                    <a:lnB w="12700">
                      <a:solidFill>
                        <a:srgbClr val="B8B8B8"/>
                      </a:solidFill>
                      <a:miter lim="400000"/>
                    </a:lnB>
                  </a:tcPr>
                </a:tc>
                <a:tc>
                  <a:txBody>
                    <a:bodyPr/>
                    <a:lstStyle/>
                    <a:p>
                      <a:pPr defTabSz="914400">
                        <a:defRPr sz="1800" b="0"/>
                      </a:pPr>
                      <a:r>
                        <a:rPr sz="3900" b="1">
                          <a:sym typeface="Helvetica Neue"/>
                        </a:rPr>
                        <a:t>TOTAL</a:t>
                      </a:r>
                    </a:p>
                  </a:txBody>
                  <a:tcPr marL="50800" marR="50800" marT="50800" marB="50800" anchor="ctr" horzOverflow="overflow">
                    <a:lnL w="12700">
                      <a:solidFill>
                        <a:srgbClr val="B8B8B8"/>
                      </a:solidFill>
                      <a:miter lim="400000"/>
                    </a:lnL>
                    <a:lnR w="12700">
                      <a:solidFill>
                        <a:srgbClr val="B8B8B8"/>
                      </a:solidFill>
                      <a:miter lim="400000"/>
                    </a:lnR>
                    <a:lnB w="12700">
                      <a:solidFill>
                        <a:srgbClr val="B8B8B8"/>
                      </a:solidFill>
                      <a:miter lim="400000"/>
                    </a:lnB>
                    <a:solidFill>
                      <a:srgbClr val="73FA79"/>
                    </a:solidFill>
                  </a:tcPr>
                </a:tc>
                <a:tc>
                  <a:txBody>
                    <a:bodyPr/>
                    <a:lstStyle/>
                    <a:p>
                      <a:pPr algn="r" defTabSz="914400">
                        <a:defRPr sz="1800" b="0"/>
                      </a:pPr>
                      <a:r>
                        <a:rPr sz="4700" b="1">
                          <a:sym typeface="Helvetica Neue"/>
                        </a:rPr>
                        <a:t>1.528</a:t>
                      </a:r>
                    </a:p>
                  </a:txBody>
                  <a:tcPr marL="50800" marR="50800" marT="50800" marB="50800" anchor="ctr" horzOverflow="overflow">
                    <a:lnL w="12700">
                      <a:solidFill>
                        <a:srgbClr val="B8B8B8"/>
                      </a:solidFill>
                      <a:miter lim="400000"/>
                    </a:lnL>
                    <a:lnR w="12700">
                      <a:solidFill>
                        <a:srgbClr val="B8B8B8"/>
                      </a:solidFill>
                      <a:miter lim="400000"/>
                    </a:lnR>
                    <a:lnB w="12700">
                      <a:solidFill>
                        <a:srgbClr val="B8B8B8"/>
                      </a:solidFill>
                      <a:miter lim="400000"/>
                    </a:lnB>
                  </a:tcPr>
                </a:tc>
                <a:tc>
                  <a:txBody>
                    <a:bodyPr/>
                    <a:lstStyle/>
                    <a:p>
                      <a:pPr defTabSz="914400">
                        <a:defRPr sz="1800" b="0"/>
                      </a:pPr>
                      <a:r>
                        <a:rPr sz="3900" b="1">
                          <a:sym typeface="Helvetica Neue"/>
                        </a:rPr>
                        <a:t>TOTAL</a:t>
                      </a:r>
                    </a:p>
                  </a:txBody>
                  <a:tcPr marL="50800" marR="50800" marT="50800" marB="50800" anchor="ctr" horzOverflow="overflow">
                    <a:lnL w="12700">
                      <a:solidFill>
                        <a:srgbClr val="B8B8B8"/>
                      </a:solidFill>
                      <a:miter lim="400000"/>
                    </a:lnL>
                    <a:lnR w="12700">
                      <a:solidFill>
                        <a:srgbClr val="B8B8B8"/>
                      </a:solidFill>
                      <a:miter lim="400000"/>
                    </a:lnR>
                    <a:lnB w="12700">
                      <a:solidFill>
                        <a:srgbClr val="B8B8B8"/>
                      </a:solidFill>
                      <a:miter lim="400000"/>
                    </a:lnB>
                    <a:solidFill>
                      <a:srgbClr val="73FA79"/>
                    </a:solidFill>
                  </a:tcPr>
                </a:tc>
              </a:tr>
            </a:tbl>
          </a:graphicData>
        </a:graphic>
      </p:graphicFrame>
      <p:sp>
        <p:nvSpPr>
          <p:cNvPr id="142" name="MUJERES"/>
          <p:cNvSpPr txBox="1"/>
          <p:nvPr/>
        </p:nvSpPr>
        <p:spPr>
          <a:xfrm>
            <a:off x="5431288" y="2842713"/>
            <a:ext cx="3186799" cy="88682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900"/>
            </a:lvl1pPr>
          </a:lstStyle>
          <a:p>
            <a:r>
              <a:t>MUJERES</a:t>
            </a:r>
          </a:p>
        </p:txBody>
      </p:sp>
      <p:sp>
        <p:nvSpPr>
          <p:cNvPr id="143" name="HOMBRES"/>
          <p:cNvSpPr txBox="1"/>
          <p:nvPr/>
        </p:nvSpPr>
        <p:spPr>
          <a:xfrm>
            <a:off x="16250913" y="2842713"/>
            <a:ext cx="3359799" cy="88682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900"/>
            </a:lvl1pPr>
          </a:lstStyle>
          <a:p>
            <a:r>
              <a:t>HOMBRES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environment_laboratories.jpg" descr="environment_laboratories.jpg"/>
          <p:cNvPicPr>
            <a:picLocks noChangeAspect="1"/>
          </p:cNvPicPr>
          <p:nvPr/>
        </p:nvPicPr>
        <p:blipFill>
          <a:blip r:embed="rId2">
            <a:extLst/>
          </a:blip>
          <a:stretch>
            <a:fillRect/>
          </a:stretch>
        </p:blipFill>
        <p:spPr>
          <a:xfrm>
            <a:off x="5545707" y="9619808"/>
            <a:ext cx="14478001" cy="3797301"/>
          </a:xfrm>
          <a:prstGeom prst="rect">
            <a:avLst/>
          </a:prstGeom>
          <a:ln w="12700">
            <a:miter lim="400000"/>
          </a:ln>
        </p:spPr>
      </p:pic>
      <p:sp>
        <p:nvSpPr>
          <p:cNvPr id="384"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8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50</a:t>
            </a:fld>
            <a:endParaRPr/>
          </a:p>
        </p:txBody>
      </p:sp>
      <p:sp>
        <p:nvSpPr>
          <p:cNvPr id="386" name="PROGRAMA DE PROMOCIÓN DE LA SALUD SEXUAL Y DE ATENCIÓN INTEGRAL PARA PERSONAS LGTB+"/>
          <p:cNvSpPr txBox="1"/>
          <p:nvPr/>
        </p:nvSpPr>
        <p:spPr>
          <a:xfrm>
            <a:off x="422923" y="3251480"/>
            <a:ext cx="23538155" cy="6884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solidFill>
                  <a:srgbClr val="4F8F00"/>
                </a:solidFill>
              </a:defRPr>
            </a:lvl1pPr>
          </a:lstStyle>
          <a:p>
            <a:r>
              <a:t>PROGRAMA DE PROMOCIÓN DE LA SALUD SEXUAL Y DE ATENCIÓN INTEGRAL PARA PERSONAS LGTB+</a:t>
            </a:r>
          </a:p>
        </p:txBody>
      </p:sp>
      <p:sp>
        <p:nvSpPr>
          <p:cNvPr id="387" name="78 PERSONAS DERIVADAS A…"/>
          <p:cNvSpPr txBox="1"/>
          <p:nvPr/>
        </p:nvSpPr>
        <p:spPr>
          <a:xfrm>
            <a:off x="12953100" y="4024609"/>
            <a:ext cx="10189797"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700"/>
            </a:pPr>
            <a:r>
              <a:rPr>
                <a:solidFill>
                  <a:srgbClr val="FF2600"/>
                </a:solidFill>
              </a:rPr>
              <a:t>78</a:t>
            </a:r>
            <a:r>
              <a:t> PERSONAS DERIVADAS A</a:t>
            </a:r>
          </a:p>
          <a:p>
            <a:pPr marL="808264" lvl="1" indent="-465364" algn="l">
              <a:spcBef>
                <a:spcPts val="4500"/>
              </a:spcBef>
              <a:buSzPct val="145000"/>
              <a:buChar char="•"/>
              <a:defRPr sz="4700">
                <a:solidFill>
                  <a:srgbClr val="FF2600"/>
                </a:solidFill>
              </a:defRPr>
            </a:pPr>
            <a:r>
              <a:t>NEXUS</a:t>
            </a:r>
          </a:p>
          <a:p>
            <a:pPr marL="808264" lvl="1" indent="-465364" algn="l">
              <a:spcBef>
                <a:spcPts val="4500"/>
              </a:spcBef>
              <a:buSzPct val="145000"/>
              <a:buChar char="•"/>
              <a:defRPr sz="4700">
                <a:solidFill>
                  <a:srgbClr val="FF2600"/>
                </a:solidFill>
              </a:defRPr>
            </a:pPr>
            <a:r>
              <a:t>ASESORÍAS PSICOLÓGICAS</a:t>
            </a:r>
          </a:p>
          <a:p>
            <a:pPr marL="808264" lvl="1" indent="-465364" algn="l">
              <a:spcBef>
                <a:spcPts val="4500"/>
              </a:spcBef>
              <a:buSzPct val="145000"/>
              <a:buChar char="•"/>
              <a:defRPr sz="4700">
                <a:solidFill>
                  <a:srgbClr val="FF2600"/>
                </a:solidFill>
              </a:defRPr>
            </a:pPr>
            <a:r>
              <a:t>HOSPITALES (Profilaxis post-exposición</a:t>
            </a:r>
          </a:p>
          <a:p>
            <a:pPr marL="808264" lvl="1" indent="-465364" algn="l">
              <a:spcBef>
                <a:spcPts val="4500"/>
              </a:spcBef>
              <a:buSzPct val="145000"/>
              <a:buChar char="•"/>
              <a:defRPr sz="4700">
                <a:solidFill>
                  <a:srgbClr val="FF2600"/>
                </a:solidFill>
              </a:defRPr>
            </a:pPr>
            <a:r>
              <a:t>Centros especializados ITS</a:t>
            </a:r>
          </a:p>
        </p:txBody>
      </p:sp>
      <p:sp>
        <p:nvSpPr>
          <p:cNvPr id="388" name="243 ESPAÑA…"/>
          <p:cNvSpPr txBox="1">
            <a:spLocks noGrp="1"/>
          </p:cNvSpPr>
          <p:nvPr>
            <p:ph type="body" sz="half" idx="1"/>
          </p:nvPr>
        </p:nvSpPr>
        <p:spPr>
          <a:xfrm>
            <a:off x="348350" y="3611859"/>
            <a:ext cx="10977378" cy="8776489"/>
          </a:xfrm>
          <a:prstGeom prst="rect">
            <a:avLst/>
          </a:prstGeom>
        </p:spPr>
        <p:txBody>
          <a:bodyPr/>
          <a:lstStyle/>
          <a:p>
            <a:pPr marL="465364" indent="-465364">
              <a:defRPr sz="4700"/>
            </a:pPr>
            <a:r>
              <a:rPr>
                <a:solidFill>
                  <a:srgbClr val="FF2600"/>
                </a:solidFill>
              </a:rPr>
              <a:t>243</a:t>
            </a:r>
            <a:r>
              <a:t> ESPAÑA</a:t>
            </a:r>
          </a:p>
          <a:p>
            <a:pPr marL="465364" indent="-465364">
              <a:defRPr sz="4700"/>
            </a:pPr>
            <a:r>
              <a:rPr>
                <a:solidFill>
                  <a:srgbClr val="FF2600"/>
                </a:solidFill>
              </a:rPr>
              <a:t>263</a:t>
            </a:r>
            <a:r>
              <a:t> RESIDENTES EN CAM</a:t>
            </a:r>
          </a:p>
          <a:p>
            <a:pPr marL="465364" indent="-465364">
              <a:defRPr sz="4700"/>
            </a:pPr>
            <a:r>
              <a:rPr>
                <a:solidFill>
                  <a:srgbClr val="FF2600"/>
                </a:solidFill>
              </a:rPr>
              <a:t>28 </a:t>
            </a:r>
            <a:r>
              <a:t>OTROS PAÍSES</a:t>
            </a:r>
          </a:p>
          <a:p>
            <a:pPr marL="465364" indent="-465364">
              <a:defRPr sz="4700"/>
            </a:pPr>
            <a:r>
              <a:rPr>
                <a:solidFill>
                  <a:srgbClr val="FF2600"/>
                </a:solidFill>
              </a:rPr>
              <a:t>84</a:t>
            </a:r>
            <a:r>
              <a:t> MENORES DE 25 AÑOS</a:t>
            </a:r>
          </a:p>
          <a:p>
            <a:pPr marL="465364" indent="-465364">
              <a:defRPr sz="4700"/>
            </a:pPr>
            <a:r>
              <a:rPr>
                <a:solidFill>
                  <a:srgbClr val="FF2600"/>
                </a:solidFill>
              </a:rPr>
              <a:t>22,2%</a:t>
            </a:r>
            <a:r>
              <a:t> TRABAJA</a:t>
            </a:r>
            <a:r>
              <a:rPr>
                <a:solidFill>
                  <a:srgbClr val="FFFFFF"/>
                </a:solidFill>
              </a:rPr>
              <a:t>DORES DEL SEXO</a:t>
            </a:r>
          </a:p>
          <a:p>
            <a:pPr marL="465364" indent="-465364">
              <a:defRPr sz="4700"/>
            </a:pPr>
            <a:r>
              <a:rPr>
                <a:solidFill>
                  <a:srgbClr val="FF2600"/>
                </a:solidFill>
              </a:rPr>
              <a:t>21</a:t>
            </a:r>
            <a:r>
              <a:t> PERSONAS S</a:t>
            </a:r>
            <a:r>
              <a:rPr>
                <a:solidFill>
                  <a:srgbClr val="FFFFFF"/>
                </a:solidFill>
              </a:rPr>
              <a:t>EROPOSITIVAS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91"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51</a:t>
            </a:fld>
            <a:endParaRPr/>
          </a:p>
        </p:txBody>
      </p:sp>
      <p:sp>
        <p:nvSpPr>
          <p:cNvPr id="392" name="PROGRAMA DE ATENCIÓN A TRABAJADORES DEL SEXO (MUJERES TRANSEXUALES Y…"/>
          <p:cNvSpPr txBox="1"/>
          <p:nvPr/>
        </p:nvSpPr>
        <p:spPr>
          <a:xfrm>
            <a:off x="2350706" y="2972080"/>
            <a:ext cx="19682588" cy="1247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600">
                <a:solidFill>
                  <a:srgbClr val="008F00"/>
                </a:solidFill>
              </a:defRPr>
            </a:pPr>
            <a:r>
              <a:t>PROGRAMA DE ATENCIÓN A TRABAJADORES DEL SEXO (MUJERES TRANSEXUALES Y</a:t>
            </a:r>
          </a:p>
          <a:p>
            <a:pPr>
              <a:defRPr sz="3600">
                <a:solidFill>
                  <a:srgbClr val="008F00"/>
                </a:solidFill>
              </a:defRPr>
            </a:pPr>
            <a:r>
              <a:t>HOMBRES QUE REALIZAN TRABAJO SEXUAL CON HOMBRES)</a:t>
            </a:r>
          </a:p>
        </p:txBody>
      </p:sp>
      <p:sp>
        <p:nvSpPr>
          <p:cNvPr id="393" name="En la sede de COGAM y en Parque del Oeste, Costa Fleming y Polígono de Villaverde…"/>
          <p:cNvSpPr txBox="1">
            <a:spLocks noGrp="1"/>
          </p:cNvSpPr>
          <p:nvPr>
            <p:ph type="body" sz="half" idx="1"/>
          </p:nvPr>
        </p:nvSpPr>
        <p:spPr>
          <a:xfrm>
            <a:off x="348350" y="3611859"/>
            <a:ext cx="10977378" cy="8776489"/>
          </a:xfrm>
          <a:prstGeom prst="rect">
            <a:avLst/>
          </a:prstGeom>
        </p:spPr>
        <p:txBody>
          <a:bodyPr/>
          <a:lstStyle/>
          <a:p>
            <a:pPr marL="432788" indent="-432788" defTabSz="764024">
              <a:spcBef>
                <a:spcPts val="4100"/>
              </a:spcBef>
              <a:defRPr sz="4371"/>
            </a:pPr>
            <a:r>
              <a:t>En la sede de COGAM y en Parque del Oeste, Costa Fleming y Polígono de Villaverde</a:t>
            </a:r>
          </a:p>
          <a:p>
            <a:pPr marL="432788" indent="-432788" defTabSz="764024">
              <a:spcBef>
                <a:spcPts val="4100"/>
              </a:spcBef>
              <a:defRPr sz="4371"/>
            </a:pPr>
            <a:r>
              <a:rPr>
                <a:solidFill>
                  <a:srgbClr val="FF2600"/>
                </a:solidFill>
              </a:rPr>
              <a:t>648</a:t>
            </a:r>
            <a:r>
              <a:t> personas atendidas</a:t>
            </a:r>
          </a:p>
          <a:p>
            <a:pPr marL="432788" indent="-432788" defTabSz="764024">
              <a:spcBef>
                <a:spcPts val="4100"/>
              </a:spcBef>
              <a:defRPr sz="4371"/>
            </a:pPr>
            <a:r>
              <a:rPr>
                <a:solidFill>
                  <a:srgbClr val="FF2600"/>
                </a:solidFill>
              </a:rPr>
              <a:t>4</a:t>
            </a:r>
            <a:r>
              <a:t> Becarios</a:t>
            </a:r>
          </a:p>
          <a:p>
            <a:pPr marL="432788" indent="-432788" defTabSz="764024">
              <a:spcBef>
                <a:spcPts val="4100"/>
              </a:spcBef>
              <a:defRPr sz="4371"/>
            </a:pPr>
            <a:r>
              <a:rPr>
                <a:solidFill>
                  <a:srgbClr val="FF7E79"/>
                </a:solidFill>
              </a:rPr>
              <a:t>7</a:t>
            </a:r>
            <a:r>
              <a:t> Voluntarios</a:t>
            </a:r>
          </a:p>
          <a:p>
            <a:pPr marL="432788" indent="-432788" defTabSz="764024">
              <a:spcBef>
                <a:spcPts val="4100"/>
              </a:spcBef>
              <a:defRPr sz="4371"/>
            </a:pPr>
            <a:r>
              <a:rPr>
                <a:solidFill>
                  <a:srgbClr val="FF2600"/>
                </a:solidFill>
              </a:rPr>
              <a:t>352</a:t>
            </a:r>
            <a:r>
              <a:t> mujeres transexuales</a:t>
            </a:r>
          </a:p>
          <a:p>
            <a:pPr marL="432788" indent="-432788" defTabSz="764024">
              <a:spcBef>
                <a:spcPts val="4100"/>
              </a:spcBef>
              <a:defRPr sz="4371"/>
            </a:pPr>
            <a:r>
              <a:rPr>
                <a:solidFill>
                  <a:srgbClr val="FF2600"/>
                </a:solidFill>
              </a:rPr>
              <a:t>296</a:t>
            </a:r>
            <a:r>
              <a:t> varones que ejercen la prostitución</a:t>
            </a:r>
          </a:p>
        </p:txBody>
      </p:sp>
      <p:pic>
        <p:nvPicPr>
          <p:cNvPr id="394" name="51gPLhctH3L._SX342_.jpg" descr="51gPLhctH3L._SX342_.jpg"/>
          <p:cNvPicPr>
            <a:picLocks noChangeAspect="1"/>
          </p:cNvPicPr>
          <p:nvPr/>
        </p:nvPicPr>
        <p:blipFill>
          <a:blip r:embed="rId2">
            <a:extLst/>
          </a:blip>
          <a:stretch>
            <a:fillRect/>
          </a:stretch>
        </p:blipFill>
        <p:spPr>
          <a:xfrm>
            <a:off x="7954750" y="5562419"/>
            <a:ext cx="4875369" cy="4875369"/>
          </a:xfrm>
          <a:prstGeom prst="rect">
            <a:avLst/>
          </a:prstGeom>
          <a:ln w="12700">
            <a:miter lim="400000"/>
          </a:ln>
        </p:spPr>
      </p:pic>
      <p:sp>
        <p:nvSpPr>
          <p:cNvPr id="395" name="El programa de atención a estas personas está dentro de los programas de prevención del VIH de COGAM.…"/>
          <p:cNvSpPr txBox="1"/>
          <p:nvPr/>
        </p:nvSpPr>
        <p:spPr>
          <a:xfrm>
            <a:off x="12953100" y="4024609"/>
            <a:ext cx="10189797"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700">
                <a:solidFill>
                  <a:srgbClr val="FF2600"/>
                </a:solidFill>
              </a:defRPr>
            </a:pPr>
            <a:r>
              <a:t>El programa de atención a estas personas está dentro de los programas de prevención del VIH de COGAM.</a:t>
            </a:r>
          </a:p>
          <a:p>
            <a:pPr marL="465364" indent="-465364" algn="l">
              <a:spcBef>
                <a:spcPts val="4500"/>
              </a:spcBef>
              <a:buSzPct val="145000"/>
              <a:buChar char="•"/>
              <a:defRPr sz="4700">
                <a:solidFill>
                  <a:srgbClr val="FF2600"/>
                </a:solidFill>
              </a:defRPr>
            </a:pPr>
            <a:r>
              <a:t>Reparto de material preventivo, transmisión de información y recopilación de demandas de esta población</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Condoms-for-sex.jpg" descr="Condoms-for-sex.jpg"/>
          <p:cNvPicPr>
            <a:picLocks noChangeAspect="1"/>
          </p:cNvPicPr>
          <p:nvPr/>
        </p:nvPicPr>
        <p:blipFill>
          <a:blip r:embed="rId2">
            <a:extLst/>
          </a:blip>
          <a:stretch>
            <a:fillRect/>
          </a:stretch>
        </p:blipFill>
        <p:spPr>
          <a:xfrm>
            <a:off x="8687220" y="5936353"/>
            <a:ext cx="5147865" cy="3418183"/>
          </a:xfrm>
          <a:prstGeom prst="rect">
            <a:avLst/>
          </a:prstGeom>
          <a:ln w="12700">
            <a:miter lim="400000"/>
          </a:ln>
        </p:spPr>
      </p:pic>
      <p:sp>
        <p:nvSpPr>
          <p:cNvPr id="398"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399"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52</a:t>
            </a:fld>
            <a:endParaRPr/>
          </a:p>
        </p:txBody>
      </p:sp>
      <p:sp>
        <p:nvSpPr>
          <p:cNvPr id="400" name="PROGRAMA DE PREVENCIÓN DEL VIH EN ESPACIOS PÚBLICOS, LOCALES DE SEXO ALTERNATIVO…"/>
          <p:cNvSpPr txBox="1"/>
          <p:nvPr/>
        </p:nvSpPr>
        <p:spPr>
          <a:xfrm>
            <a:off x="1046542" y="2972080"/>
            <a:ext cx="22290914" cy="1247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600">
                <a:solidFill>
                  <a:srgbClr val="008F00"/>
                </a:solidFill>
              </a:defRPr>
            </a:pPr>
            <a:r>
              <a:t>PROGRAMA DE PREVENCIÓN DEL VIH EN ESPACIOS PÚBLICOS, LOCALES DE SEXO ALTERNATIVO</a:t>
            </a:r>
          </a:p>
          <a:p>
            <a:pPr>
              <a:defRPr sz="3600">
                <a:solidFill>
                  <a:srgbClr val="008F00"/>
                </a:solidFill>
              </a:defRPr>
            </a:pPr>
            <a:r>
              <a:t>Y REDES SOCIALES</a:t>
            </a:r>
          </a:p>
        </p:txBody>
      </p:sp>
      <p:sp>
        <p:nvSpPr>
          <p:cNvPr id="401" name="23 espacios de sexo (locales y saunas)…"/>
          <p:cNvSpPr txBox="1">
            <a:spLocks noGrp="1"/>
          </p:cNvSpPr>
          <p:nvPr>
            <p:ph type="body" sz="half" idx="1"/>
          </p:nvPr>
        </p:nvSpPr>
        <p:spPr>
          <a:xfrm>
            <a:off x="348350" y="3611859"/>
            <a:ext cx="10977378" cy="8776489"/>
          </a:xfrm>
          <a:prstGeom prst="rect">
            <a:avLst/>
          </a:prstGeom>
        </p:spPr>
        <p:txBody>
          <a:bodyPr/>
          <a:lstStyle/>
          <a:p>
            <a:pPr marL="465364" indent="-465364">
              <a:defRPr sz="4700"/>
            </a:pPr>
            <a:r>
              <a:rPr>
                <a:solidFill>
                  <a:srgbClr val="FF2600"/>
                </a:solidFill>
              </a:rPr>
              <a:t>23</a:t>
            </a:r>
            <a:r>
              <a:t> espacios de sexo (locales y saunas)</a:t>
            </a:r>
          </a:p>
          <a:p>
            <a:pPr marL="465364" indent="-465364">
              <a:defRPr sz="4700"/>
            </a:pPr>
            <a:r>
              <a:rPr>
                <a:solidFill>
                  <a:srgbClr val="FF2600"/>
                </a:solidFill>
              </a:rPr>
              <a:t>47.000</a:t>
            </a:r>
            <a:r>
              <a:t> Condones anales</a:t>
            </a:r>
          </a:p>
          <a:p>
            <a:pPr marL="465364" indent="-465364">
              <a:defRPr sz="4700"/>
            </a:pPr>
            <a:r>
              <a:rPr>
                <a:solidFill>
                  <a:srgbClr val="FF7E79"/>
                </a:solidFill>
              </a:rPr>
              <a:t>25.000</a:t>
            </a:r>
            <a:r>
              <a:t> Condones vaginales</a:t>
            </a:r>
          </a:p>
          <a:p>
            <a:pPr marL="465364" indent="-465364">
              <a:defRPr sz="4700"/>
            </a:pPr>
            <a:r>
              <a:rPr>
                <a:solidFill>
                  <a:srgbClr val="FF2600"/>
                </a:solidFill>
              </a:rPr>
              <a:t>25.000</a:t>
            </a:r>
            <a:r>
              <a:t> Condones Orales</a:t>
            </a:r>
          </a:p>
          <a:p>
            <a:pPr marL="465364" indent="-465364">
              <a:defRPr sz="4700"/>
            </a:pPr>
            <a:r>
              <a:rPr>
                <a:solidFill>
                  <a:srgbClr val="FF2600"/>
                </a:solidFill>
              </a:rPr>
              <a:t>1.000</a:t>
            </a:r>
            <a:r>
              <a:t>  folletos y tarjetas de servicio de prueba rápida de COGAM</a:t>
            </a:r>
          </a:p>
        </p:txBody>
      </p:sp>
      <p:sp>
        <p:nvSpPr>
          <p:cNvPr id="402" name="Se acude a lugares de “Cruising” donde hay sobre todo hombres que buscan sexo con hombres…"/>
          <p:cNvSpPr txBox="1"/>
          <p:nvPr/>
        </p:nvSpPr>
        <p:spPr>
          <a:xfrm>
            <a:off x="12953100" y="4024609"/>
            <a:ext cx="10189797"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700">
                <a:solidFill>
                  <a:srgbClr val="FF2600"/>
                </a:solidFill>
              </a:defRPr>
            </a:pPr>
            <a:r>
              <a:t>Se acude a lugares de “Cruising” donde hay sobre todo hombres que buscan sexo con hombres</a:t>
            </a:r>
          </a:p>
          <a:p>
            <a:pPr marL="465364" indent="-465364" algn="l">
              <a:spcBef>
                <a:spcPts val="4500"/>
              </a:spcBef>
              <a:buSzPct val="145000"/>
              <a:buChar char="•"/>
              <a:defRPr sz="4700">
                <a:solidFill>
                  <a:srgbClr val="FF2600"/>
                </a:solidFill>
              </a:defRPr>
            </a:pPr>
            <a:r>
              <a:t>Se trata de prevenir el VIH y otras ITS mediante condones, lubricantes e información</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40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53</a:t>
            </a:fld>
            <a:endParaRPr/>
          </a:p>
        </p:txBody>
      </p:sp>
      <p:pic>
        <p:nvPicPr>
          <p:cNvPr id="406" name="e305df0892f9b6208458a14cb649764e.jpg" descr="e305df0892f9b6208458a14cb649764e.jpg"/>
          <p:cNvPicPr>
            <a:picLocks noChangeAspect="1"/>
          </p:cNvPicPr>
          <p:nvPr/>
        </p:nvPicPr>
        <p:blipFill>
          <a:blip r:embed="rId2">
            <a:extLst/>
          </a:blip>
          <a:stretch>
            <a:fillRect/>
          </a:stretch>
        </p:blipFill>
        <p:spPr>
          <a:xfrm>
            <a:off x="8064500" y="3075384"/>
            <a:ext cx="8255000" cy="8267701"/>
          </a:xfrm>
          <a:prstGeom prst="rect">
            <a:avLst/>
          </a:prstGeom>
          <a:ln w="12700">
            <a:miter lim="400000"/>
          </a:ln>
        </p:spPr>
      </p:pic>
      <p:sp>
        <p:nvSpPr>
          <p:cNvPr id="407" name="Desde una perspectiva internacional se visibilizó la situación del colectivo en diversas partes del mundo.…"/>
          <p:cNvSpPr txBox="1"/>
          <p:nvPr/>
        </p:nvSpPr>
        <p:spPr>
          <a:xfrm>
            <a:off x="12953100" y="4024609"/>
            <a:ext cx="10189797"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700">
                <a:solidFill>
                  <a:srgbClr val="FF2600"/>
                </a:solidFill>
              </a:defRPr>
            </a:pPr>
            <a:r>
              <a:t>Desde una perspectiva internacional se visibilizó la situación del colectivo en diversas partes del mundo.</a:t>
            </a:r>
          </a:p>
          <a:p>
            <a:pPr marL="465364" indent="-465364" algn="l">
              <a:spcBef>
                <a:spcPts val="4500"/>
              </a:spcBef>
              <a:buSzPct val="145000"/>
              <a:buChar char="•"/>
              <a:defRPr sz="4700">
                <a:solidFill>
                  <a:srgbClr val="FF2600"/>
                </a:solidFill>
              </a:defRPr>
            </a:pPr>
            <a:r>
              <a:t>Quedó claro que son necesarias respuestas más eficaces por parte de las instituciones y más voluntad política para evitar la discriminación, la falta de recursos y el aislamiento.</a:t>
            </a:r>
          </a:p>
        </p:txBody>
      </p:sp>
      <p:sp>
        <p:nvSpPr>
          <p:cNvPr id="408" name="La conferencia contó con la asistencia de gran número de expertos de prestigio internacional que intercambiaron sus reflexiones, avances y experiencias…"/>
          <p:cNvSpPr txBox="1">
            <a:spLocks noGrp="1"/>
          </p:cNvSpPr>
          <p:nvPr>
            <p:ph type="body" sz="half" idx="1"/>
          </p:nvPr>
        </p:nvSpPr>
        <p:spPr>
          <a:xfrm>
            <a:off x="348350" y="3611859"/>
            <a:ext cx="10977378" cy="8776489"/>
          </a:xfrm>
          <a:prstGeom prst="rect">
            <a:avLst/>
          </a:prstGeom>
        </p:spPr>
        <p:txBody>
          <a:bodyPr/>
          <a:lstStyle/>
          <a:p>
            <a:pPr marL="465364" indent="-465364">
              <a:defRPr sz="4700"/>
            </a:pPr>
            <a:r>
              <a:t>La conferencia contó con la asistencia de gran número de expertos de prestigio internacional que intercambiaron sus reflexiones, avances y experiencias</a:t>
            </a:r>
          </a:p>
          <a:p>
            <a:pPr marL="465364" indent="-465364">
              <a:defRPr sz="4700"/>
            </a:pPr>
            <a:r>
              <a:t>También se expusieron las barreras y retos con los que se encuentran en el siglo XXI</a:t>
            </a:r>
          </a:p>
        </p:txBody>
      </p:sp>
      <p:sp>
        <p:nvSpPr>
          <p:cNvPr id="409" name="CONFERENCIA MUNDIAL DE PERSONAS LGTB+ QUE VIVEN CON VIH/SIDA…"/>
          <p:cNvSpPr txBox="1"/>
          <p:nvPr/>
        </p:nvSpPr>
        <p:spPr>
          <a:xfrm>
            <a:off x="3767797" y="2972080"/>
            <a:ext cx="16848405" cy="1247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600">
                <a:solidFill>
                  <a:srgbClr val="008F00"/>
                </a:solidFill>
              </a:defRPr>
            </a:pPr>
            <a:r>
              <a:t>CONFERENCIA MUNDIAL DE PERSONAS LGTB+ QUE VIVEN CON VIH/SIDA</a:t>
            </a:r>
          </a:p>
          <a:p>
            <a:pPr>
              <a:defRPr sz="3600">
                <a:solidFill>
                  <a:srgbClr val="008F00"/>
                </a:solidFill>
              </a:defRPr>
            </a:pPr>
            <a:r>
              <a:t>MADRID 26, 27 Y 28 DE JUNIO DE 2017</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9384471-Éprouvettes-en-couleurs-gris-isolés-sur-fond-blanc-verrerie-de-laboratoire.jpg" descr="9384471-Éprouvettes-en-couleurs-gris-isolés-sur-fond-blanc-verrerie-de-laboratoire.jpg"/>
          <p:cNvPicPr>
            <a:picLocks noChangeAspect="1"/>
          </p:cNvPicPr>
          <p:nvPr/>
        </p:nvPicPr>
        <p:blipFill>
          <a:blip r:embed="rId2">
            <a:extLst/>
          </a:blip>
          <a:stretch>
            <a:fillRect/>
          </a:stretch>
        </p:blipFill>
        <p:spPr>
          <a:xfrm>
            <a:off x="8199437" y="2474016"/>
            <a:ext cx="16510001" cy="10147301"/>
          </a:xfrm>
          <a:prstGeom prst="rect">
            <a:avLst/>
          </a:prstGeom>
          <a:ln w="12700">
            <a:miter lim="400000"/>
          </a:ln>
        </p:spPr>
      </p:pic>
      <p:sp>
        <p:nvSpPr>
          <p:cNvPr id="412" name="SALUD COGAM 2017"/>
          <p:cNvSpPr txBox="1">
            <a:spLocks noGrp="1"/>
          </p:cNvSpPr>
          <p:nvPr>
            <p:ph type="title"/>
          </p:nvPr>
        </p:nvSpPr>
        <p:spPr>
          <a:prstGeom prst="rect">
            <a:avLst/>
          </a:prstGeom>
        </p:spPr>
        <p:txBody>
          <a:bodyPr/>
          <a:lstStyle>
            <a:lvl1pPr>
              <a:defRPr sz="17900"/>
            </a:lvl1pPr>
          </a:lstStyle>
          <a:p>
            <a:r>
              <a:t>SALUD COGAM 2017</a:t>
            </a:r>
          </a:p>
        </p:txBody>
      </p:sp>
      <p:sp>
        <p:nvSpPr>
          <p:cNvPr id="41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54</a:t>
            </a:fld>
            <a:endParaRPr/>
          </a:p>
        </p:txBody>
      </p:sp>
      <p:sp>
        <p:nvSpPr>
          <p:cNvPr id="414" name="CONFERENCIA MUNDIAL DE PERSONAS LGTB+ QUE VIVEN CON VIH/SIDA…"/>
          <p:cNvSpPr txBox="1"/>
          <p:nvPr/>
        </p:nvSpPr>
        <p:spPr>
          <a:xfrm>
            <a:off x="3767797" y="2972080"/>
            <a:ext cx="16848405" cy="124721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600">
                <a:solidFill>
                  <a:srgbClr val="008F00"/>
                </a:solidFill>
              </a:defRPr>
            </a:pPr>
            <a:r>
              <a:t>CONFERENCIA MUNDIAL DE PERSONAS LGTB+ QUE VIVEN CON VIH/SIDA</a:t>
            </a:r>
          </a:p>
          <a:p>
            <a:pPr>
              <a:defRPr sz="3600">
                <a:solidFill>
                  <a:srgbClr val="008F00"/>
                </a:solidFill>
              </a:defRPr>
            </a:pPr>
            <a:r>
              <a:t>MADRID 26, 27 Y 28 DE JUNIO DE 2017</a:t>
            </a:r>
          </a:p>
        </p:txBody>
      </p:sp>
      <p:sp>
        <p:nvSpPr>
          <p:cNvPr id="415" name="Se redactó un documento en el que se recogen los derechos de las personas LGTB+ que viven con el VIH/SIDA, las demandas de las mismas y las reivindicaciones para que se den las condiciones necesarias para una vida digna y se acabe con el doble estigma que sufren"/>
          <p:cNvSpPr txBox="1">
            <a:spLocks noGrp="1"/>
          </p:cNvSpPr>
          <p:nvPr>
            <p:ph type="body" sz="half" idx="1"/>
          </p:nvPr>
        </p:nvSpPr>
        <p:spPr>
          <a:xfrm>
            <a:off x="348350" y="3611859"/>
            <a:ext cx="10977378" cy="8776489"/>
          </a:xfrm>
          <a:prstGeom prst="rect">
            <a:avLst/>
          </a:prstGeom>
        </p:spPr>
        <p:txBody>
          <a:bodyPr/>
          <a:lstStyle>
            <a:lvl1pPr marL="465364" indent="-465364">
              <a:defRPr sz="4700"/>
            </a:lvl1pPr>
          </a:lstStyle>
          <a:p>
            <a:r>
              <a:t>Se redactó un documento en el que se recogen los derechos de las personas LGTB+ que viven con el VIH/SIDA, las demandas de las mismas y las reivindicaciones para que se den las condiciones necesarias para una vida digna y se acabe con el doble estigma que sufren</a:t>
            </a:r>
          </a:p>
        </p:txBody>
      </p:sp>
      <p:sp>
        <p:nvSpPr>
          <p:cNvPr id="416" name="El manifiesto está publicado en nuestras redes sociales y en la página web del colectivo traducido al inglés y se encuentra en una campaña de recogida de firmas en CHANGE.ORG"/>
          <p:cNvSpPr txBox="1"/>
          <p:nvPr/>
        </p:nvSpPr>
        <p:spPr>
          <a:xfrm>
            <a:off x="12595912" y="3611859"/>
            <a:ext cx="10977378"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lvl1pPr marL="465364" indent="-465364" algn="l">
              <a:spcBef>
                <a:spcPts val="4500"/>
              </a:spcBef>
              <a:buSzPct val="145000"/>
              <a:buChar char="•"/>
              <a:defRPr sz="4700">
                <a:solidFill>
                  <a:srgbClr val="FF2600"/>
                </a:solidFill>
              </a:defRPr>
            </a:lvl1pPr>
          </a:lstStyle>
          <a:p>
            <a:r>
              <a:t>El manifiesto está publicado en nuestras redes sociales y en la página web del colectivo traducido al inglés y se encuentra en una campaña de recogida de firmas en CHANGE.ORG</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OTRAS ACTIVIDADES"/>
          <p:cNvSpPr txBox="1">
            <a:spLocks noGrp="1"/>
          </p:cNvSpPr>
          <p:nvPr>
            <p:ph type="title"/>
          </p:nvPr>
        </p:nvSpPr>
        <p:spPr>
          <a:xfrm>
            <a:off x="522293" y="357187"/>
            <a:ext cx="23339414" cy="1952626"/>
          </a:xfrm>
          <a:prstGeom prst="rect">
            <a:avLst/>
          </a:prstGeom>
        </p:spPr>
        <p:txBody>
          <a:bodyPr/>
          <a:lstStyle/>
          <a:p>
            <a:r>
              <a:t>OTRAS ACTIVIDADES</a:t>
            </a:r>
          </a:p>
        </p:txBody>
      </p:sp>
      <p:sp>
        <p:nvSpPr>
          <p:cNvPr id="419" name="Organización del WORLD PRIDE en Madrid"/>
          <p:cNvSpPr txBox="1">
            <a:spLocks noGrp="1"/>
          </p:cNvSpPr>
          <p:nvPr>
            <p:ph type="body" sz="quarter" idx="1"/>
          </p:nvPr>
        </p:nvSpPr>
        <p:spPr>
          <a:xfrm>
            <a:off x="348350" y="11196711"/>
            <a:ext cx="23687300" cy="1952626"/>
          </a:xfrm>
          <a:prstGeom prst="rect">
            <a:avLst/>
          </a:prstGeom>
        </p:spPr>
        <p:txBody>
          <a:bodyPr/>
          <a:lstStyle>
            <a:lvl1pPr marL="465364" indent="-465364" algn="ctr">
              <a:defRPr sz="8400"/>
            </a:lvl1pPr>
          </a:lstStyle>
          <a:p>
            <a:r>
              <a:t>Organización del WORLD PRIDE en Madrid</a:t>
            </a:r>
          </a:p>
        </p:txBody>
      </p:sp>
      <p:sp>
        <p:nvSpPr>
          <p:cNvPr id="42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55</a:t>
            </a:fld>
            <a:endParaRPr/>
          </a:p>
        </p:txBody>
      </p:sp>
      <p:pic>
        <p:nvPicPr>
          <p:cNvPr id="421" name="GoMadridPride_WorldPride_CityHall_Gay.jpg" descr="GoMadridPride_WorldPride_CityHall_Gay.jpg"/>
          <p:cNvPicPr>
            <a:picLocks noChangeAspect="1"/>
          </p:cNvPicPr>
          <p:nvPr/>
        </p:nvPicPr>
        <p:blipFill>
          <a:blip r:embed="rId2">
            <a:extLst/>
          </a:blip>
          <a:stretch>
            <a:fillRect/>
          </a:stretch>
        </p:blipFill>
        <p:spPr>
          <a:xfrm>
            <a:off x="4964812" y="2286000"/>
            <a:ext cx="13716001" cy="9144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ORGULLO MUNDIAL"/>
          <p:cNvSpPr txBox="1">
            <a:spLocks noGrp="1"/>
          </p:cNvSpPr>
          <p:nvPr>
            <p:ph type="title"/>
          </p:nvPr>
        </p:nvSpPr>
        <p:spPr>
          <a:xfrm>
            <a:off x="522293" y="357187"/>
            <a:ext cx="23339414" cy="1952626"/>
          </a:xfrm>
          <a:prstGeom prst="rect">
            <a:avLst/>
          </a:prstGeom>
        </p:spPr>
        <p:txBody>
          <a:bodyPr/>
          <a:lstStyle>
            <a:lvl1pPr defTabSz="772239">
              <a:defRPr sz="11938"/>
            </a:lvl1pPr>
          </a:lstStyle>
          <a:p>
            <a:r>
              <a:t>ORGULLO MUNDIAL</a:t>
            </a:r>
          </a:p>
        </p:txBody>
      </p:sp>
      <p:sp>
        <p:nvSpPr>
          <p:cNvPr id="424" name="60 ORGANIZACIONES con pancarta…"/>
          <p:cNvSpPr txBox="1">
            <a:spLocks noGrp="1"/>
          </p:cNvSpPr>
          <p:nvPr>
            <p:ph type="body" sz="half" idx="1"/>
          </p:nvPr>
        </p:nvSpPr>
        <p:spPr>
          <a:xfrm>
            <a:off x="478017" y="2469975"/>
            <a:ext cx="13219938" cy="9976788"/>
          </a:xfrm>
          <a:prstGeom prst="rect">
            <a:avLst/>
          </a:prstGeom>
        </p:spPr>
        <p:txBody>
          <a:bodyPr/>
          <a:lstStyle/>
          <a:p>
            <a:pPr marL="465364" indent="-465364">
              <a:defRPr sz="4900"/>
            </a:pPr>
            <a:r>
              <a:t>60 ORGANIZACIONES con pancarta</a:t>
            </a:r>
          </a:p>
          <a:p>
            <a:pPr marL="465364" indent="-465364">
              <a:defRPr sz="4900"/>
            </a:pPr>
            <a:r>
              <a:t>52 Empresas colaboradoras</a:t>
            </a:r>
          </a:p>
          <a:p>
            <a:pPr marL="465364" indent="-465364">
              <a:defRPr sz="4900"/>
            </a:pPr>
            <a:r>
              <a:t>Escenario hasta las 3 de la madrugada</a:t>
            </a:r>
          </a:p>
          <a:p>
            <a:pPr marL="465364" indent="-465364">
              <a:defRPr sz="4900"/>
            </a:pPr>
            <a:r>
              <a:t>Importantes retos- Objetivo: seguridad</a:t>
            </a:r>
          </a:p>
          <a:p>
            <a:pPr marL="465364" indent="-465364">
              <a:defRPr sz="4900"/>
            </a:pPr>
            <a:r>
              <a:t>152 Voluntarios</a:t>
            </a:r>
          </a:p>
        </p:txBody>
      </p:sp>
      <p:sp>
        <p:nvSpPr>
          <p:cNvPr id="42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56</a:t>
            </a:fld>
            <a:endParaRPr/>
          </a:p>
        </p:txBody>
      </p:sp>
      <p:pic>
        <p:nvPicPr>
          <p:cNvPr id="426" name="GoMadridPride_WorldPride_CityHall_Gay.jpg" descr="GoMadridPride_WorldPride_CityHall_Gay.jpg"/>
          <p:cNvPicPr>
            <a:picLocks noChangeAspect="1"/>
          </p:cNvPicPr>
          <p:nvPr/>
        </p:nvPicPr>
        <p:blipFill>
          <a:blip r:embed="rId2">
            <a:extLst/>
          </a:blip>
          <a:stretch>
            <a:fillRect/>
          </a:stretch>
        </p:blipFill>
        <p:spPr>
          <a:xfrm>
            <a:off x="12836592" y="3606882"/>
            <a:ext cx="11554458" cy="77029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OTRAS ACTIVIDADES"/>
          <p:cNvSpPr txBox="1">
            <a:spLocks noGrp="1"/>
          </p:cNvSpPr>
          <p:nvPr>
            <p:ph type="title"/>
          </p:nvPr>
        </p:nvSpPr>
        <p:spPr>
          <a:prstGeom prst="rect">
            <a:avLst/>
          </a:prstGeom>
        </p:spPr>
        <p:txBody>
          <a:bodyPr/>
          <a:lstStyle/>
          <a:p>
            <a:r>
              <a:t>OTRAS ACTIVIDADES</a:t>
            </a:r>
          </a:p>
        </p:txBody>
      </p:sp>
      <p:sp>
        <p:nvSpPr>
          <p:cNvPr id="429" name="EL DÍA MUNDIAL DEL SIDA (1 DE DICIEMBRE) es una fecha muy señalada…"/>
          <p:cNvSpPr txBox="1">
            <a:spLocks noGrp="1"/>
          </p:cNvSpPr>
          <p:nvPr>
            <p:ph type="body" sz="half" idx="1"/>
          </p:nvPr>
        </p:nvSpPr>
        <p:spPr>
          <a:prstGeom prst="rect">
            <a:avLst/>
          </a:prstGeom>
        </p:spPr>
        <p:txBody>
          <a:bodyPr/>
          <a:lstStyle/>
          <a:p>
            <a:pPr marL="460710" indent="-460710" defTabSz="813315">
              <a:spcBef>
                <a:spcPts val="4400"/>
              </a:spcBef>
              <a:defRPr sz="5742"/>
            </a:pPr>
            <a:r>
              <a:t>EL DÍA MUNDIAL DEL SIDA (1 DE DICIEMBRE) es una fecha muy señalada</a:t>
            </a:r>
          </a:p>
          <a:p>
            <a:pPr marL="460710" indent="-460710" defTabSz="813315">
              <a:spcBef>
                <a:spcPts val="4400"/>
              </a:spcBef>
              <a:defRPr sz="5742"/>
            </a:pPr>
            <a:r>
              <a:t>En la semana que rodea esta fecha se organizan múltiples actividades</a:t>
            </a:r>
          </a:p>
          <a:p>
            <a:pPr marL="460710" indent="-460710" defTabSz="813315">
              <a:spcBef>
                <a:spcPts val="4400"/>
              </a:spcBef>
              <a:defRPr sz="5742"/>
            </a:pPr>
            <a:r>
              <a:t>Mesa en Callao para difundir información y distribuir material preventivo</a:t>
            </a:r>
          </a:p>
        </p:txBody>
      </p:sp>
      <p:sp>
        <p:nvSpPr>
          <p:cNvPr id="43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57</a:t>
            </a:fld>
            <a:endParaRPr/>
          </a:p>
        </p:txBody>
      </p:sp>
      <p:pic>
        <p:nvPicPr>
          <p:cNvPr id="431" name="images-1.jpeg" descr="images-1.jpeg"/>
          <p:cNvPicPr>
            <a:picLocks noChangeAspect="1"/>
          </p:cNvPicPr>
          <p:nvPr/>
        </p:nvPicPr>
        <p:blipFill>
          <a:blip r:embed="rId2">
            <a:extLst/>
          </a:blip>
          <a:stretch>
            <a:fillRect/>
          </a:stretch>
        </p:blipFill>
        <p:spPr>
          <a:xfrm>
            <a:off x="14564225" y="3335610"/>
            <a:ext cx="9439518" cy="94395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NEXUS"/>
          <p:cNvSpPr txBox="1">
            <a:spLocks noGrp="1"/>
          </p:cNvSpPr>
          <p:nvPr>
            <p:ph type="title"/>
          </p:nvPr>
        </p:nvSpPr>
        <p:spPr>
          <a:prstGeom prst="rect">
            <a:avLst/>
          </a:prstGeom>
        </p:spPr>
        <p:txBody>
          <a:bodyPr/>
          <a:lstStyle>
            <a:lvl1pPr>
              <a:defRPr sz="19000"/>
            </a:lvl1pPr>
          </a:lstStyle>
          <a:p>
            <a:r>
              <a:t>NEXUS</a:t>
            </a:r>
          </a:p>
        </p:txBody>
      </p:sp>
      <p:sp>
        <p:nvSpPr>
          <p:cNvPr id="434" name="Counseling a personas con VIH…"/>
          <p:cNvSpPr txBox="1">
            <a:spLocks noGrp="1"/>
          </p:cNvSpPr>
          <p:nvPr>
            <p:ph type="body" sz="half" idx="1"/>
          </p:nvPr>
        </p:nvSpPr>
        <p:spPr>
          <a:prstGeom prst="rect">
            <a:avLst/>
          </a:prstGeom>
        </p:spPr>
        <p:txBody>
          <a:bodyPr/>
          <a:lstStyle/>
          <a:p>
            <a:pPr marL="428135" indent="-428135" defTabSz="755808">
              <a:spcBef>
                <a:spcPts val="4100"/>
              </a:spcBef>
              <a:defRPr sz="3496"/>
            </a:pPr>
            <a:r>
              <a:t>Counseling a personas con VIH</a:t>
            </a:r>
          </a:p>
          <a:p>
            <a:pPr marL="428135" indent="-428135" defTabSz="755808">
              <a:spcBef>
                <a:spcPts val="4100"/>
              </a:spcBef>
              <a:defRPr sz="3496"/>
            </a:pPr>
            <a:r>
              <a:t>Counseling a familiares de personas con VIH</a:t>
            </a:r>
          </a:p>
          <a:p>
            <a:pPr marL="428135" indent="-428135" defTabSz="755808">
              <a:spcBef>
                <a:spcPts val="4100"/>
              </a:spcBef>
              <a:defRPr sz="3496"/>
            </a:pPr>
            <a:r>
              <a:t>Acompañamiento para obtener profilaxis post-exposición</a:t>
            </a:r>
          </a:p>
          <a:p>
            <a:pPr marL="428135" indent="-428135" defTabSz="755808">
              <a:spcBef>
                <a:spcPts val="4100"/>
              </a:spcBef>
              <a:defRPr sz="3496"/>
            </a:pPr>
            <a:r>
              <a:t>Información sobre medicación</a:t>
            </a:r>
          </a:p>
          <a:p>
            <a:pPr marL="428135" indent="-428135" defTabSz="755808">
              <a:spcBef>
                <a:spcPts val="4100"/>
              </a:spcBef>
              <a:defRPr sz="3496"/>
            </a:pPr>
            <a:r>
              <a:t>Información sobre tarjeta sanitaria</a:t>
            </a:r>
          </a:p>
          <a:p>
            <a:pPr marL="428135" indent="-428135" defTabSz="755808">
              <a:spcBef>
                <a:spcPts val="4100"/>
              </a:spcBef>
              <a:defRPr sz="3496"/>
            </a:pPr>
            <a:r>
              <a:t>Pensiones</a:t>
            </a:r>
          </a:p>
          <a:p>
            <a:pPr marL="428135" indent="-428135" defTabSz="755808">
              <a:spcBef>
                <a:spcPts val="4100"/>
              </a:spcBef>
              <a:defRPr sz="3496"/>
            </a:pPr>
            <a:r>
              <a:t>Recogida de medicación e informes</a:t>
            </a:r>
          </a:p>
          <a:p>
            <a:pPr marL="428135" indent="-428135" defTabSz="755808">
              <a:spcBef>
                <a:spcPts val="4100"/>
              </a:spcBef>
              <a:defRPr sz="3496"/>
            </a:pPr>
            <a:r>
              <a:t>Asesoramiento sobre medicación y adherencia a la misma</a:t>
            </a:r>
          </a:p>
        </p:txBody>
      </p:sp>
      <p:sp>
        <p:nvSpPr>
          <p:cNvPr id="435"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58</a:t>
            </a:fld>
            <a:endParaRPr/>
          </a:p>
        </p:txBody>
      </p:sp>
      <p:pic>
        <p:nvPicPr>
          <p:cNvPr id="436" name="group-300x251.png" descr="group-300x251.png"/>
          <p:cNvPicPr>
            <a:picLocks noChangeAspect="1"/>
          </p:cNvPicPr>
          <p:nvPr/>
        </p:nvPicPr>
        <p:blipFill>
          <a:blip r:embed="rId2">
            <a:extLst/>
          </a:blip>
          <a:stretch>
            <a:fillRect/>
          </a:stretch>
        </p:blipFill>
        <p:spPr>
          <a:xfrm>
            <a:off x="13192867" y="3577625"/>
            <a:ext cx="11316241" cy="946792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NEXUS"/>
          <p:cNvSpPr txBox="1">
            <a:spLocks noGrp="1"/>
          </p:cNvSpPr>
          <p:nvPr>
            <p:ph type="title"/>
          </p:nvPr>
        </p:nvSpPr>
        <p:spPr>
          <a:prstGeom prst="rect">
            <a:avLst/>
          </a:prstGeom>
        </p:spPr>
        <p:txBody>
          <a:bodyPr/>
          <a:lstStyle>
            <a:lvl1pPr>
              <a:defRPr sz="18700"/>
            </a:lvl1pPr>
          </a:lstStyle>
          <a:p>
            <a:r>
              <a:t>NEXUS</a:t>
            </a:r>
          </a:p>
        </p:txBody>
      </p:sp>
      <p:sp>
        <p:nvSpPr>
          <p:cNvPr id="439" name="293 Intervenciones…"/>
          <p:cNvSpPr txBox="1">
            <a:spLocks noGrp="1"/>
          </p:cNvSpPr>
          <p:nvPr>
            <p:ph type="body" sz="half" idx="1"/>
          </p:nvPr>
        </p:nvSpPr>
        <p:spPr>
          <a:xfrm>
            <a:off x="348350" y="3611859"/>
            <a:ext cx="11447675" cy="8776489"/>
          </a:xfrm>
          <a:prstGeom prst="rect">
            <a:avLst/>
          </a:prstGeom>
        </p:spPr>
        <p:txBody>
          <a:bodyPr/>
          <a:lstStyle/>
          <a:p>
            <a:pPr marL="437442" indent="-437442" defTabSz="772239">
              <a:spcBef>
                <a:spcPts val="4200"/>
              </a:spcBef>
              <a:defRPr sz="3948"/>
            </a:pPr>
            <a:r>
              <a:rPr>
                <a:solidFill>
                  <a:srgbClr val="FF2600"/>
                </a:solidFill>
              </a:rPr>
              <a:t>293</a:t>
            </a:r>
            <a:r>
              <a:t> Intervenciones</a:t>
            </a:r>
          </a:p>
          <a:p>
            <a:pPr marL="437442" indent="-437442" defTabSz="772239">
              <a:spcBef>
                <a:spcPts val="4200"/>
              </a:spcBef>
              <a:defRPr sz="3948"/>
            </a:pPr>
            <a:r>
              <a:rPr>
                <a:solidFill>
                  <a:srgbClr val="FF2600"/>
                </a:solidFill>
              </a:rPr>
              <a:t>173</a:t>
            </a:r>
            <a:r>
              <a:t> Personas</a:t>
            </a:r>
          </a:p>
          <a:p>
            <a:pPr marL="437442" indent="-437442" defTabSz="772239">
              <a:spcBef>
                <a:spcPts val="4200"/>
              </a:spcBef>
              <a:defRPr sz="3948"/>
            </a:pPr>
            <a:r>
              <a:rPr>
                <a:solidFill>
                  <a:srgbClr val="FF2600"/>
                </a:solidFill>
              </a:rPr>
              <a:t>142</a:t>
            </a:r>
            <a:r>
              <a:t> Hombres</a:t>
            </a:r>
          </a:p>
          <a:p>
            <a:pPr marL="437442" indent="-437442" defTabSz="772239">
              <a:spcBef>
                <a:spcPts val="4200"/>
              </a:spcBef>
              <a:defRPr sz="3948"/>
            </a:pPr>
            <a:r>
              <a:rPr>
                <a:solidFill>
                  <a:srgbClr val="FF2600"/>
                </a:solidFill>
              </a:rPr>
              <a:t>13</a:t>
            </a:r>
            <a:r>
              <a:t> Mujeres cis</a:t>
            </a:r>
          </a:p>
          <a:p>
            <a:pPr marL="437442" indent="-437442" defTabSz="772239">
              <a:spcBef>
                <a:spcPts val="4200"/>
              </a:spcBef>
              <a:defRPr sz="3948"/>
            </a:pPr>
            <a:r>
              <a:rPr>
                <a:solidFill>
                  <a:srgbClr val="FF2600"/>
                </a:solidFill>
              </a:rPr>
              <a:t>18</a:t>
            </a:r>
            <a:r>
              <a:t> Mujeres trans</a:t>
            </a:r>
          </a:p>
          <a:p>
            <a:pPr marL="437442" indent="-437442" defTabSz="772239">
              <a:spcBef>
                <a:spcPts val="4200"/>
              </a:spcBef>
              <a:defRPr sz="3948"/>
            </a:pPr>
            <a:r>
              <a:rPr>
                <a:solidFill>
                  <a:srgbClr val="FF2600"/>
                </a:solidFill>
              </a:rPr>
              <a:t>135</a:t>
            </a:r>
            <a:r>
              <a:t> Hombres gais</a:t>
            </a:r>
          </a:p>
          <a:p>
            <a:pPr marL="437442" indent="-437442" defTabSz="772239">
              <a:spcBef>
                <a:spcPts val="4200"/>
              </a:spcBef>
              <a:defRPr sz="3948"/>
            </a:pPr>
            <a:r>
              <a:rPr>
                <a:solidFill>
                  <a:srgbClr val="FF2600"/>
                </a:solidFill>
              </a:rPr>
              <a:t>4</a:t>
            </a:r>
            <a:r>
              <a:t> Bisexuales</a:t>
            </a:r>
          </a:p>
          <a:p>
            <a:pPr marL="437442" indent="-437442" defTabSz="772239">
              <a:spcBef>
                <a:spcPts val="4200"/>
              </a:spcBef>
              <a:defRPr sz="3948"/>
            </a:pPr>
            <a:r>
              <a:rPr>
                <a:solidFill>
                  <a:srgbClr val="FF2600"/>
                </a:solidFill>
              </a:rPr>
              <a:t>3</a:t>
            </a:r>
            <a:r>
              <a:t> Pansexuales</a:t>
            </a:r>
          </a:p>
        </p:txBody>
      </p:sp>
      <p:sp>
        <p:nvSpPr>
          <p:cNvPr id="440"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59</a:t>
            </a:fld>
            <a:endParaRPr/>
          </a:p>
        </p:txBody>
      </p:sp>
      <p:pic>
        <p:nvPicPr>
          <p:cNvPr id="441" name="Group-Therapy.jpg" descr="Group-Therapy.jpg"/>
          <p:cNvPicPr>
            <a:picLocks noChangeAspect="1"/>
          </p:cNvPicPr>
          <p:nvPr/>
        </p:nvPicPr>
        <p:blipFill>
          <a:blip r:embed="rId2">
            <a:extLst/>
          </a:blip>
          <a:stretch>
            <a:fillRect/>
          </a:stretch>
        </p:blipFill>
        <p:spPr>
          <a:xfrm>
            <a:off x="5195692" y="5209499"/>
            <a:ext cx="8379216" cy="5581210"/>
          </a:xfrm>
          <a:prstGeom prst="rect">
            <a:avLst/>
          </a:prstGeom>
          <a:ln w="12700">
            <a:miter lim="400000"/>
          </a:ln>
        </p:spPr>
      </p:pic>
      <p:sp>
        <p:nvSpPr>
          <p:cNvPr id="442" name="20 heterosexuales…"/>
          <p:cNvSpPr txBox="1"/>
          <p:nvPr/>
        </p:nvSpPr>
        <p:spPr>
          <a:xfrm>
            <a:off x="12357787" y="3611859"/>
            <a:ext cx="11447674"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200"/>
            </a:pPr>
            <a:r>
              <a:rPr>
                <a:solidFill>
                  <a:srgbClr val="FF2600"/>
                </a:solidFill>
              </a:rPr>
              <a:t>20</a:t>
            </a:r>
            <a:r>
              <a:t> heterosexuales</a:t>
            </a:r>
          </a:p>
          <a:p>
            <a:pPr marL="465364" indent="-465364" algn="l">
              <a:spcBef>
                <a:spcPts val="4500"/>
              </a:spcBef>
              <a:buSzPct val="145000"/>
              <a:buChar char="•"/>
              <a:defRPr sz="4200"/>
            </a:pPr>
            <a:r>
              <a:rPr>
                <a:solidFill>
                  <a:srgbClr val="FF2600"/>
                </a:solidFill>
              </a:rPr>
              <a:t>11</a:t>
            </a:r>
            <a:r>
              <a:t> No contestaron</a:t>
            </a:r>
          </a:p>
          <a:p>
            <a:pPr marL="465364" indent="-465364" algn="l">
              <a:spcBef>
                <a:spcPts val="4500"/>
              </a:spcBef>
              <a:buSzPct val="145000"/>
              <a:buChar char="•"/>
              <a:defRPr sz="4200"/>
            </a:pPr>
            <a:r>
              <a:rPr>
                <a:solidFill>
                  <a:srgbClr val="FF2600"/>
                </a:solidFill>
              </a:rPr>
              <a:t>81</a:t>
            </a:r>
            <a:r>
              <a:t> España</a:t>
            </a:r>
          </a:p>
          <a:p>
            <a:pPr marL="465364" indent="-465364" algn="l">
              <a:spcBef>
                <a:spcPts val="4500"/>
              </a:spcBef>
              <a:buSzPct val="145000"/>
              <a:buChar char="•"/>
              <a:defRPr sz="4200"/>
            </a:pPr>
            <a:r>
              <a:rPr>
                <a:solidFill>
                  <a:srgbClr val="FF2600"/>
                </a:solidFill>
              </a:rPr>
              <a:t>88</a:t>
            </a:r>
            <a:r>
              <a:t> Otros países (Venezuela 20%)</a:t>
            </a:r>
          </a:p>
          <a:p>
            <a:pPr marL="465364" indent="-465364" algn="l">
              <a:spcBef>
                <a:spcPts val="4500"/>
              </a:spcBef>
              <a:buSzPct val="145000"/>
              <a:buChar char="•"/>
              <a:defRPr sz="4200"/>
            </a:pPr>
            <a:r>
              <a:rPr>
                <a:solidFill>
                  <a:srgbClr val="FF2600"/>
                </a:solidFill>
              </a:rPr>
              <a:t>6</a:t>
            </a:r>
            <a:r>
              <a:t> No contestaron</a:t>
            </a:r>
          </a:p>
          <a:p>
            <a:pPr marL="465364" indent="-465364" algn="l">
              <a:spcBef>
                <a:spcPts val="4500"/>
              </a:spcBef>
              <a:buSzPct val="145000"/>
              <a:buChar char="•"/>
              <a:defRPr sz="4200"/>
            </a:pPr>
            <a:r>
              <a:rPr>
                <a:solidFill>
                  <a:srgbClr val="FF2600"/>
                </a:solidFill>
              </a:rPr>
              <a:t>135</a:t>
            </a:r>
            <a:r>
              <a:t> Seropositivos</a:t>
            </a:r>
          </a:p>
          <a:p>
            <a:pPr marL="465364" indent="-465364" algn="l">
              <a:spcBef>
                <a:spcPts val="4500"/>
              </a:spcBef>
              <a:buSzPct val="145000"/>
              <a:buChar char="•"/>
              <a:defRPr sz="4200"/>
            </a:pPr>
            <a:r>
              <a:rPr>
                <a:solidFill>
                  <a:srgbClr val="FF2600"/>
                </a:solidFill>
              </a:rPr>
              <a:t>8</a:t>
            </a:r>
            <a:r>
              <a:t> No sabían su estado serológico</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NSULTAS POR GÉNERO"/>
          <p:cNvSpPr txBox="1">
            <a:spLocks noGrp="1"/>
          </p:cNvSpPr>
          <p:nvPr>
            <p:ph type="title"/>
          </p:nvPr>
        </p:nvSpPr>
        <p:spPr>
          <a:xfrm>
            <a:off x="522293" y="285750"/>
            <a:ext cx="23339414" cy="3036094"/>
          </a:xfrm>
          <a:prstGeom prst="rect">
            <a:avLst/>
          </a:prstGeom>
        </p:spPr>
        <p:txBody>
          <a:bodyPr>
            <a:normAutofit fontScale="90000"/>
          </a:bodyPr>
          <a:lstStyle>
            <a:lvl1pPr>
              <a:defRPr sz="14000"/>
            </a:lvl1pPr>
          </a:lstStyle>
          <a:p>
            <a:r>
              <a:t>CONSULTAS POR GÉNERO</a:t>
            </a:r>
          </a:p>
        </p:txBody>
      </p:sp>
      <p:sp>
        <p:nvSpPr>
          <p:cNvPr id="146"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graphicFrame>
        <p:nvGraphicFramePr>
          <p:cNvPr id="147" name="Tabla"/>
          <p:cNvGraphicFramePr/>
          <p:nvPr/>
        </p:nvGraphicFramePr>
        <p:xfrm>
          <a:off x="2160984" y="6524625"/>
          <a:ext cx="9409937" cy="5372320"/>
        </p:xfrm>
        <a:graphic>
          <a:graphicData uri="http://schemas.openxmlformats.org/drawingml/2006/table">
            <a:tbl>
              <a:tblPr firstRow="1" bandRow="1">
                <a:tableStyleId>{4C3C2611-4C71-4FC5-86AE-919BDF0F9419}</a:tableStyleId>
              </a:tblPr>
              <a:tblGrid>
                <a:gridCol w="1520558"/>
                <a:gridCol w="7889379"/>
              </a:tblGrid>
              <a:tr h="1343080">
                <a:tc>
                  <a:txBody>
                    <a:bodyPr/>
                    <a:lstStyle/>
                    <a:p>
                      <a:pPr defTabSz="914400">
                        <a:defRPr sz="1800" b="0">
                          <a:solidFill>
                            <a:srgbClr val="000000"/>
                          </a:solidFill>
                        </a:defRPr>
                      </a:pPr>
                      <a:r>
                        <a:rPr sz="4600" b="1">
                          <a:sym typeface="Helvetica Neue"/>
                        </a:rPr>
                        <a:t>2</a:t>
                      </a:r>
                    </a:p>
                  </a:txBody>
                  <a:tcPr marL="50800" marR="50800" marT="50800" marB="50800" anchor="ctr" horzOverflow="overflow">
                    <a:lnL w="38100">
                      <a:solidFill>
                        <a:srgbClr val="164F86"/>
                      </a:solidFill>
                      <a:miter lim="400000"/>
                    </a:lnL>
                    <a:lnR w="12700">
                      <a:solidFill>
                        <a:srgbClr val="B8B8B8"/>
                      </a:solidFill>
                      <a:miter lim="400000"/>
                    </a:lnR>
                    <a:lnT w="38100">
                      <a:solidFill>
                        <a:srgbClr val="164F86"/>
                      </a:solidFill>
                      <a:miter lim="400000"/>
                    </a:lnT>
                    <a:lnB w="12700">
                      <a:solidFill>
                        <a:srgbClr val="B8B8B8"/>
                      </a:solidFill>
                      <a:miter lim="400000"/>
                    </a:lnB>
                    <a:solidFill>
                      <a:srgbClr val="FFFB00"/>
                    </a:solidFill>
                  </a:tcPr>
                </a:tc>
                <a:tc>
                  <a:txBody>
                    <a:bodyPr/>
                    <a:lstStyle/>
                    <a:p>
                      <a:pPr algn="l" defTabSz="914400">
                        <a:defRPr sz="1800" b="0">
                          <a:solidFill>
                            <a:srgbClr val="000000"/>
                          </a:solidFill>
                        </a:defRPr>
                      </a:pPr>
                      <a:r>
                        <a:rPr sz="3900" b="1">
                          <a:sym typeface="Helvetica Neue"/>
                        </a:rPr>
                        <a:t>EDAD DESCONOCIDA</a:t>
                      </a:r>
                    </a:p>
                  </a:txBody>
                  <a:tcPr marL="50800" marR="50800" marT="50800" marB="50800" anchor="ctr" horzOverflow="overflow">
                    <a:lnL w="12700">
                      <a:solidFill>
                        <a:srgbClr val="B8B8B8"/>
                      </a:solidFill>
                      <a:miter lim="400000"/>
                    </a:lnL>
                    <a:lnR w="38100">
                      <a:solidFill>
                        <a:srgbClr val="164F86"/>
                      </a:solidFill>
                      <a:miter lim="400000"/>
                    </a:lnR>
                    <a:lnT w="38100">
                      <a:solidFill>
                        <a:srgbClr val="164F86"/>
                      </a:solidFill>
                      <a:miter lim="400000"/>
                    </a:lnT>
                    <a:lnB w="12700">
                      <a:solidFill>
                        <a:srgbClr val="B8B8B8"/>
                      </a:solidFill>
                      <a:miter lim="400000"/>
                    </a:lnB>
                    <a:solidFill>
                      <a:srgbClr val="FFFB00"/>
                    </a:solidFill>
                  </a:tcPr>
                </a:tc>
              </a:tr>
              <a:tr h="1343080">
                <a:tc>
                  <a:txBody>
                    <a:bodyPr/>
                    <a:lstStyle/>
                    <a:p>
                      <a:pPr defTabSz="914400">
                        <a:defRPr sz="1800" b="0"/>
                      </a:pPr>
                      <a:r>
                        <a:rPr sz="4600" b="1">
                          <a:sym typeface="Helvetica Neue"/>
                        </a:rPr>
                        <a:t>3</a:t>
                      </a:r>
                    </a:p>
                  </a:txBody>
                  <a:tcPr marL="50800" marR="50800" marT="50800" marB="50800" anchor="ctr" horzOverflow="overflow">
                    <a:lnL w="38100">
                      <a:solidFill>
                        <a:srgbClr val="164F86"/>
                      </a:solidFill>
                      <a:miter lim="400000"/>
                    </a:lnL>
                    <a:lnR w="12700">
                      <a:solidFill>
                        <a:srgbClr val="B8B8B8"/>
                      </a:solidFill>
                      <a:miter lim="400000"/>
                    </a:lnR>
                    <a:lnT w="12700">
                      <a:solidFill>
                        <a:srgbClr val="B8B8B8"/>
                      </a:solidFill>
                      <a:miter lim="400000"/>
                    </a:lnT>
                    <a:lnB w="12700">
                      <a:solidFill>
                        <a:srgbClr val="B8B8B8"/>
                      </a:solidFill>
                      <a:miter lim="400000"/>
                    </a:lnB>
                  </a:tcPr>
                </a:tc>
                <a:tc>
                  <a:txBody>
                    <a:bodyPr/>
                    <a:lstStyle/>
                    <a:p>
                      <a:pPr algn="l" defTabSz="914400">
                        <a:defRPr sz="1800" b="0"/>
                      </a:pPr>
                      <a:r>
                        <a:rPr sz="3900" b="1">
                          <a:sym typeface="Helvetica Neue"/>
                        </a:rPr>
                        <a:t>EDAD 18 A 26 AÑOS</a:t>
                      </a:r>
                    </a:p>
                  </a:txBody>
                  <a:tcPr marL="50800" marR="50800" marT="50800" marB="50800" anchor="ctr" horzOverflow="overflow">
                    <a:lnL w="12700">
                      <a:solidFill>
                        <a:srgbClr val="B8B8B8"/>
                      </a:solidFill>
                      <a:miter lim="400000"/>
                    </a:lnL>
                    <a:lnR w="38100">
                      <a:solidFill>
                        <a:srgbClr val="164F86"/>
                      </a:solidFill>
                      <a:miter lim="400000"/>
                    </a:lnR>
                    <a:lnT w="12700">
                      <a:solidFill>
                        <a:srgbClr val="B8B8B8"/>
                      </a:solidFill>
                      <a:miter lim="400000"/>
                    </a:lnT>
                    <a:lnB w="12700">
                      <a:solidFill>
                        <a:srgbClr val="B8B8B8"/>
                      </a:solidFill>
                      <a:miter lim="400000"/>
                    </a:lnB>
                  </a:tcPr>
                </a:tc>
              </a:tr>
              <a:tr h="1343080">
                <a:tc>
                  <a:txBody>
                    <a:bodyPr/>
                    <a:lstStyle/>
                    <a:p>
                      <a:pPr defTabSz="914400">
                        <a:defRPr sz="1800" b="0"/>
                      </a:pPr>
                      <a:r>
                        <a:rPr sz="4600" b="1">
                          <a:sym typeface="Helvetica Neue"/>
                        </a:rPr>
                        <a:t>1</a:t>
                      </a:r>
                    </a:p>
                  </a:txBody>
                  <a:tcPr marL="50800" marR="50800" marT="50800" marB="50800" anchor="ctr" horzOverflow="overflow">
                    <a:lnL w="38100">
                      <a:solidFill>
                        <a:srgbClr val="164F86"/>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FFFB00"/>
                    </a:solidFill>
                  </a:tcPr>
                </a:tc>
                <a:tc>
                  <a:txBody>
                    <a:bodyPr/>
                    <a:lstStyle/>
                    <a:p>
                      <a:pPr algn="l" defTabSz="914400">
                        <a:defRPr sz="1800" b="0"/>
                      </a:pPr>
                      <a:r>
                        <a:rPr sz="3900" b="1">
                          <a:sym typeface="Helvetica Neue"/>
                        </a:rPr>
                        <a:t>EDAD 27 A 35 AÑOS</a:t>
                      </a:r>
                    </a:p>
                  </a:txBody>
                  <a:tcPr marL="50800" marR="50800" marT="50800" marB="50800" anchor="ctr" horzOverflow="overflow">
                    <a:lnL w="12700">
                      <a:solidFill>
                        <a:srgbClr val="B8B8B8"/>
                      </a:solidFill>
                      <a:miter lim="400000"/>
                    </a:lnL>
                    <a:lnR w="38100">
                      <a:solidFill>
                        <a:srgbClr val="164F86"/>
                      </a:solidFill>
                      <a:miter lim="400000"/>
                    </a:lnR>
                    <a:lnT w="12700">
                      <a:solidFill>
                        <a:srgbClr val="B8B8B8"/>
                      </a:solidFill>
                      <a:miter lim="400000"/>
                    </a:lnT>
                    <a:lnB w="12700">
                      <a:solidFill>
                        <a:srgbClr val="B8B8B8"/>
                      </a:solidFill>
                      <a:miter lim="400000"/>
                    </a:lnB>
                    <a:solidFill>
                      <a:srgbClr val="FFFB00"/>
                    </a:solidFill>
                  </a:tcPr>
                </a:tc>
              </a:tr>
              <a:tr h="1343080">
                <a:tc>
                  <a:txBody>
                    <a:bodyPr/>
                    <a:lstStyle/>
                    <a:p>
                      <a:pPr defTabSz="914400">
                        <a:defRPr sz="1800" b="0"/>
                      </a:pPr>
                      <a:r>
                        <a:rPr sz="4600" b="1">
                          <a:sym typeface="Helvetica Neue"/>
                        </a:rPr>
                        <a:t>2</a:t>
                      </a:r>
                    </a:p>
                  </a:txBody>
                  <a:tcPr marL="50800" marR="50800" marT="50800" marB="50800" anchor="ctr" horzOverflow="overflow">
                    <a:lnL w="38100">
                      <a:solidFill>
                        <a:srgbClr val="164F86"/>
                      </a:solidFill>
                      <a:miter lim="400000"/>
                    </a:lnL>
                    <a:lnR w="12700">
                      <a:solidFill>
                        <a:srgbClr val="B8B8B8"/>
                      </a:solidFill>
                      <a:miter lim="400000"/>
                    </a:lnR>
                    <a:lnT w="12700">
                      <a:solidFill>
                        <a:srgbClr val="B8B8B8"/>
                      </a:solidFill>
                      <a:miter lim="400000"/>
                    </a:lnT>
                    <a:lnB w="38100">
                      <a:solidFill>
                        <a:srgbClr val="164F86"/>
                      </a:solidFill>
                      <a:miter lim="400000"/>
                    </a:lnB>
                  </a:tcPr>
                </a:tc>
                <a:tc>
                  <a:txBody>
                    <a:bodyPr/>
                    <a:lstStyle/>
                    <a:p>
                      <a:pPr algn="l" defTabSz="914400">
                        <a:defRPr sz="1800" b="0"/>
                      </a:pPr>
                      <a:r>
                        <a:rPr sz="3900" b="1">
                          <a:sym typeface="Helvetica Neue"/>
                        </a:rPr>
                        <a:t>EDAD 36 A 44 AÑOS</a:t>
                      </a:r>
                    </a:p>
                  </a:txBody>
                  <a:tcPr marL="50800" marR="50800" marT="50800" marB="50800" anchor="ctr" horzOverflow="overflow">
                    <a:lnL w="12700">
                      <a:solidFill>
                        <a:srgbClr val="B8B8B8"/>
                      </a:solidFill>
                      <a:miter lim="400000"/>
                    </a:lnL>
                    <a:lnR w="38100">
                      <a:solidFill>
                        <a:srgbClr val="164F86"/>
                      </a:solidFill>
                      <a:miter lim="400000"/>
                    </a:lnR>
                    <a:lnT w="12700">
                      <a:solidFill>
                        <a:srgbClr val="B8B8B8"/>
                      </a:solidFill>
                      <a:miter lim="400000"/>
                    </a:lnT>
                    <a:lnB w="38100">
                      <a:solidFill>
                        <a:srgbClr val="164F86"/>
                      </a:solidFill>
                      <a:miter lim="400000"/>
                    </a:lnB>
                  </a:tcPr>
                </a:tc>
              </a:tr>
            </a:tbl>
          </a:graphicData>
        </a:graphic>
      </p:graphicFrame>
      <p:sp>
        <p:nvSpPr>
          <p:cNvPr id="148" name="TRANSEXUALES"/>
          <p:cNvSpPr txBox="1"/>
          <p:nvPr/>
        </p:nvSpPr>
        <p:spPr>
          <a:xfrm>
            <a:off x="4078271" y="5296251"/>
            <a:ext cx="4813365" cy="888298"/>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TRANSEXUALES</a:t>
            </a:r>
          </a:p>
        </p:txBody>
      </p:sp>
      <p:sp>
        <p:nvSpPr>
          <p:cNvPr id="149" name="1"/>
          <p:cNvSpPr txBox="1"/>
          <p:nvPr/>
        </p:nvSpPr>
        <p:spPr>
          <a:xfrm>
            <a:off x="2290347" y="3867685"/>
            <a:ext cx="1471494" cy="837130"/>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4600"/>
            </a:lvl1pPr>
          </a:lstStyle>
          <a:p>
            <a:r>
              <a:t>1</a:t>
            </a:r>
          </a:p>
        </p:txBody>
      </p:sp>
      <p:sp>
        <p:nvSpPr>
          <p:cNvPr id="150" name="EDAD 54 A 62 AÑOS"/>
          <p:cNvSpPr txBox="1"/>
          <p:nvPr/>
        </p:nvSpPr>
        <p:spPr>
          <a:xfrm>
            <a:off x="3884669" y="3923546"/>
            <a:ext cx="7553912" cy="725408"/>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3900"/>
            </a:lvl1pPr>
          </a:lstStyle>
          <a:p>
            <a:r>
              <a:t>EDAD 54 A 62 AÑOS</a:t>
            </a:r>
          </a:p>
        </p:txBody>
      </p:sp>
      <p:sp>
        <p:nvSpPr>
          <p:cNvPr id="151" name="INTERSEXUALES"/>
          <p:cNvSpPr txBox="1"/>
          <p:nvPr/>
        </p:nvSpPr>
        <p:spPr>
          <a:xfrm>
            <a:off x="4004548" y="2868156"/>
            <a:ext cx="4960811" cy="888298"/>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INTERSEXUALES</a:t>
            </a:r>
          </a:p>
        </p:txBody>
      </p:sp>
      <p:graphicFrame>
        <p:nvGraphicFramePr>
          <p:cNvPr id="152" name="Tabla"/>
          <p:cNvGraphicFramePr/>
          <p:nvPr/>
        </p:nvGraphicFramePr>
        <p:xfrm>
          <a:off x="12376546" y="5500687"/>
          <a:ext cx="9612901" cy="6046792"/>
        </p:xfrm>
        <a:graphic>
          <a:graphicData uri="http://schemas.openxmlformats.org/drawingml/2006/table">
            <a:tbl>
              <a:tblPr bandRow="1">
                <a:tableStyleId>{4C3C2611-4C71-4FC5-86AE-919BDF0F9419}</a:tableStyleId>
              </a:tblPr>
              <a:tblGrid>
                <a:gridCol w="1377869"/>
                <a:gridCol w="8235032"/>
              </a:tblGrid>
              <a:tr h="1511698">
                <a:tc>
                  <a:txBody>
                    <a:bodyPr/>
                    <a:lstStyle/>
                    <a:p>
                      <a:pPr defTabSz="914400">
                        <a:defRPr sz="1800" b="0"/>
                      </a:pPr>
                      <a:r>
                        <a:rPr sz="4600" b="1">
                          <a:sym typeface="Helvetica Neue"/>
                        </a:rPr>
                        <a:t>56</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defRPr sz="1800" b="0"/>
                      </a:pPr>
                      <a:r>
                        <a:rPr sz="4600" b="1">
                          <a:sym typeface="Helvetica Neue"/>
                        </a:rPr>
                        <a:t>EDAD DESCONOCIDA</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tcPr>
                </a:tc>
              </a:tr>
              <a:tr h="1511698">
                <a:tc>
                  <a:txBody>
                    <a:bodyPr/>
                    <a:lstStyle/>
                    <a:p>
                      <a:pPr defTabSz="914400">
                        <a:defRPr sz="1800" b="0"/>
                      </a:pPr>
                      <a:r>
                        <a:rPr sz="4600" b="1">
                          <a:sym typeface="Helvetica Neue"/>
                        </a:rPr>
                        <a:t>3</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009193"/>
                    </a:solidFill>
                  </a:tcPr>
                </a:tc>
                <a:tc>
                  <a:txBody>
                    <a:bodyPr/>
                    <a:lstStyle/>
                    <a:p>
                      <a:pPr defTabSz="914400">
                        <a:defRPr sz="1800" b="0"/>
                      </a:pPr>
                      <a:r>
                        <a:rPr sz="4600" b="1">
                          <a:sym typeface="Helvetica Neue"/>
                        </a:rPr>
                        <a:t>EDAD 18 A 26 AÑOS</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009193"/>
                    </a:solidFill>
                  </a:tcPr>
                </a:tc>
              </a:tr>
              <a:tr h="1511698">
                <a:tc>
                  <a:txBody>
                    <a:bodyPr/>
                    <a:lstStyle/>
                    <a:p>
                      <a:pPr defTabSz="914400">
                        <a:defRPr sz="1800" b="0"/>
                      </a:pPr>
                      <a:r>
                        <a:rPr sz="4600" b="1">
                          <a:sym typeface="Helvetica Neue"/>
                        </a:rPr>
                        <a:t>1</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tcPr>
                </a:tc>
                <a:tc>
                  <a:txBody>
                    <a:bodyPr/>
                    <a:lstStyle/>
                    <a:p>
                      <a:pPr defTabSz="914400">
                        <a:defRPr sz="1800" b="0"/>
                      </a:pPr>
                      <a:r>
                        <a:rPr sz="4600" b="1">
                          <a:sym typeface="Helvetica Neue"/>
                        </a:rPr>
                        <a:t>EDAD 27 A 35 AÑOS</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tcPr>
                </a:tc>
              </a:tr>
              <a:tr h="1511698">
                <a:tc>
                  <a:txBody>
                    <a:bodyPr/>
                    <a:lstStyle/>
                    <a:p>
                      <a:pPr defTabSz="914400">
                        <a:defRPr sz="1800" b="0"/>
                      </a:pPr>
                      <a:r>
                        <a:rPr sz="4600" b="1">
                          <a:sym typeface="Helvetica Neue"/>
                        </a:rPr>
                        <a:t>2</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009193"/>
                    </a:solidFill>
                  </a:tcPr>
                </a:tc>
                <a:tc>
                  <a:txBody>
                    <a:bodyPr/>
                    <a:lstStyle/>
                    <a:p>
                      <a:pPr defTabSz="914400">
                        <a:defRPr sz="1800" b="0"/>
                      </a:pPr>
                      <a:r>
                        <a:rPr sz="4600" b="1">
                          <a:sym typeface="Helvetica Neue"/>
                        </a:rPr>
                        <a:t>EDAD 36 A 44 AÑOS</a:t>
                      </a:r>
                    </a:p>
                  </a:txBody>
                  <a:tcPr marL="50800" marR="50800" marT="50800" marB="50800" anchor="ctr" horzOverflow="overflow">
                    <a:lnL w="12700">
                      <a:solidFill>
                        <a:srgbClr val="B8B8B8"/>
                      </a:solidFill>
                      <a:miter lim="400000"/>
                    </a:lnL>
                    <a:lnR w="12700">
                      <a:solidFill>
                        <a:srgbClr val="B8B8B8"/>
                      </a:solidFill>
                      <a:miter lim="400000"/>
                    </a:lnR>
                    <a:lnT w="12700">
                      <a:solidFill>
                        <a:srgbClr val="B8B8B8"/>
                      </a:solidFill>
                      <a:miter lim="400000"/>
                    </a:lnT>
                    <a:lnB w="12700">
                      <a:solidFill>
                        <a:srgbClr val="B8B8B8"/>
                      </a:solidFill>
                      <a:miter lim="400000"/>
                    </a:lnB>
                    <a:solidFill>
                      <a:srgbClr val="009193"/>
                    </a:solidFill>
                  </a:tcPr>
                </a:tc>
              </a:tr>
            </a:tbl>
          </a:graphicData>
        </a:graphic>
      </p:graphicFrame>
      <p:sp>
        <p:nvSpPr>
          <p:cNvPr id="153" name="GÉNERO DESCONOCIDO"/>
          <p:cNvSpPr txBox="1"/>
          <p:nvPr/>
        </p:nvSpPr>
        <p:spPr>
          <a:xfrm>
            <a:off x="13585881" y="3437288"/>
            <a:ext cx="7194233" cy="888298"/>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500"/>
            </a:lvl1pPr>
          </a:lstStyle>
          <a:p>
            <a:r>
              <a:t>GÉNERO DESCONOCIDO</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NEXUS"/>
          <p:cNvSpPr txBox="1">
            <a:spLocks noGrp="1"/>
          </p:cNvSpPr>
          <p:nvPr>
            <p:ph type="title"/>
          </p:nvPr>
        </p:nvSpPr>
        <p:spPr>
          <a:prstGeom prst="rect">
            <a:avLst/>
          </a:prstGeom>
        </p:spPr>
        <p:txBody>
          <a:bodyPr/>
          <a:lstStyle>
            <a:lvl1pPr>
              <a:defRPr sz="18900"/>
            </a:lvl1pPr>
          </a:lstStyle>
          <a:p>
            <a:r>
              <a:t>NEXUS</a:t>
            </a:r>
          </a:p>
        </p:txBody>
      </p:sp>
      <p:sp>
        <p:nvSpPr>
          <p:cNvPr id="445" name="12 Intervenciones por internet…"/>
          <p:cNvSpPr txBox="1">
            <a:spLocks noGrp="1"/>
          </p:cNvSpPr>
          <p:nvPr>
            <p:ph type="body" sz="half" idx="1"/>
          </p:nvPr>
        </p:nvSpPr>
        <p:spPr>
          <a:xfrm>
            <a:off x="-56462" y="3611859"/>
            <a:ext cx="11418653" cy="8776489"/>
          </a:xfrm>
          <a:prstGeom prst="rect">
            <a:avLst/>
          </a:prstGeom>
        </p:spPr>
        <p:txBody>
          <a:bodyPr/>
          <a:lstStyle/>
          <a:p>
            <a:pPr marL="465364" indent="-465364">
              <a:defRPr sz="4500"/>
            </a:pPr>
            <a:r>
              <a:rPr>
                <a:solidFill>
                  <a:srgbClr val="FF2600"/>
                </a:solidFill>
              </a:rPr>
              <a:t>12</a:t>
            </a:r>
            <a:r>
              <a:t> Intervenciones por internet</a:t>
            </a:r>
          </a:p>
          <a:p>
            <a:pPr marL="465364" indent="-465364">
              <a:defRPr sz="4500"/>
            </a:pPr>
            <a:r>
              <a:rPr>
                <a:solidFill>
                  <a:srgbClr val="FF2600"/>
                </a:solidFill>
              </a:rPr>
              <a:t>15</a:t>
            </a:r>
            <a:r>
              <a:t> Centro de Salud</a:t>
            </a:r>
          </a:p>
          <a:p>
            <a:pPr marL="465364" indent="-465364">
              <a:defRPr sz="4500"/>
            </a:pPr>
            <a:r>
              <a:rPr>
                <a:solidFill>
                  <a:srgbClr val="FF2600"/>
                </a:solidFill>
              </a:rPr>
              <a:t>24</a:t>
            </a:r>
            <a:r>
              <a:t> Hospital</a:t>
            </a:r>
          </a:p>
          <a:p>
            <a:pPr marL="465364" indent="-465364">
              <a:defRPr sz="4500"/>
            </a:pPr>
            <a:r>
              <a:rPr>
                <a:solidFill>
                  <a:srgbClr val="FF2600"/>
                </a:solidFill>
              </a:rPr>
              <a:t>174</a:t>
            </a:r>
            <a:r>
              <a:t> Sede de COGAM</a:t>
            </a:r>
          </a:p>
          <a:p>
            <a:pPr marL="465364" indent="-465364">
              <a:defRPr sz="4500"/>
            </a:pPr>
            <a:r>
              <a:rPr>
                <a:solidFill>
                  <a:srgbClr val="FF2600"/>
                </a:solidFill>
              </a:rPr>
              <a:t>53</a:t>
            </a:r>
            <a:r>
              <a:t> Teléfono</a:t>
            </a:r>
          </a:p>
          <a:p>
            <a:pPr marL="465364" indent="-465364">
              <a:defRPr sz="4500"/>
            </a:pPr>
            <a:r>
              <a:rPr>
                <a:solidFill>
                  <a:srgbClr val="FF2600"/>
                </a:solidFill>
              </a:rPr>
              <a:t>10</a:t>
            </a:r>
            <a:r>
              <a:t> What’s App</a:t>
            </a:r>
          </a:p>
          <a:p>
            <a:pPr marL="465364" indent="-465364">
              <a:defRPr sz="4500"/>
            </a:pPr>
            <a:r>
              <a:rPr>
                <a:solidFill>
                  <a:srgbClr val="FF2600"/>
                </a:solidFill>
              </a:rPr>
              <a:t>5</a:t>
            </a:r>
            <a:r>
              <a:t> Recursos externos</a:t>
            </a:r>
          </a:p>
        </p:txBody>
      </p:sp>
      <p:sp>
        <p:nvSpPr>
          <p:cNvPr id="44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60</a:t>
            </a:fld>
            <a:endParaRPr/>
          </a:p>
        </p:txBody>
      </p:sp>
      <p:sp>
        <p:nvSpPr>
          <p:cNvPr id="447" name="51 derivaciones…"/>
          <p:cNvSpPr txBox="1"/>
          <p:nvPr/>
        </p:nvSpPr>
        <p:spPr>
          <a:xfrm>
            <a:off x="12453037" y="3611859"/>
            <a:ext cx="11418653" cy="877648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4900"/>
            </a:pPr>
            <a:r>
              <a:rPr>
                <a:solidFill>
                  <a:srgbClr val="FF2600"/>
                </a:solidFill>
              </a:rPr>
              <a:t>51</a:t>
            </a:r>
            <a:r>
              <a:t> derivaciones</a:t>
            </a:r>
          </a:p>
          <a:p>
            <a:pPr marL="465364" indent="-465364" algn="l">
              <a:spcBef>
                <a:spcPts val="4500"/>
              </a:spcBef>
              <a:buSzPct val="145000"/>
              <a:buChar char="•"/>
              <a:defRPr sz="4900"/>
            </a:pPr>
            <a:r>
              <a:rPr>
                <a:solidFill>
                  <a:srgbClr val="FF2600"/>
                </a:solidFill>
              </a:rPr>
              <a:t>8</a:t>
            </a:r>
            <a:r>
              <a:t> Personas acompañadas</a:t>
            </a:r>
          </a:p>
          <a:p>
            <a:pPr marL="465364" indent="-465364" algn="l">
              <a:spcBef>
                <a:spcPts val="4500"/>
              </a:spcBef>
              <a:buSzPct val="145000"/>
              <a:buChar char="•"/>
              <a:defRPr sz="4900"/>
            </a:pPr>
            <a:r>
              <a:rPr>
                <a:solidFill>
                  <a:srgbClr val="FF2600"/>
                </a:solidFill>
              </a:rPr>
              <a:t>87</a:t>
            </a:r>
            <a:r>
              <a:t> Personas recibieron una única intervención</a:t>
            </a:r>
          </a:p>
          <a:p>
            <a:pPr marL="465364" indent="-465364" algn="l">
              <a:spcBef>
                <a:spcPts val="4500"/>
              </a:spcBef>
              <a:buSzPct val="145000"/>
              <a:buChar char="•"/>
              <a:defRPr sz="4900"/>
            </a:pPr>
            <a:r>
              <a:rPr>
                <a:solidFill>
                  <a:srgbClr val="FF2600"/>
                </a:solidFill>
              </a:rPr>
              <a:t>86</a:t>
            </a:r>
            <a:r>
              <a:t> Asistencia de larga duración</a:t>
            </a:r>
          </a:p>
        </p:txBody>
      </p:sp>
      <p:sp>
        <p:nvSpPr>
          <p:cNvPr id="448" name="9 VOLUNTARIOS"/>
          <p:cNvSpPr txBox="1"/>
          <p:nvPr/>
        </p:nvSpPr>
        <p:spPr>
          <a:xfrm>
            <a:off x="7988309" y="2904029"/>
            <a:ext cx="8407382" cy="109756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defRPr sz="6300">
                <a:solidFill>
                  <a:srgbClr val="008F00"/>
                </a:solidFill>
              </a:defRPr>
            </a:lvl1pPr>
          </a:lstStyle>
          <a:p>
            <a:r>
              <a:t>9 VOLUNTARIOS</a:t>
            </a:r>
          </a:p>
        </p:txBody>
      </p:sp>
      <p:pic>
        <p:nvPicPr>
          <p:cNvPr id="449" name="group-circle.png" descr="group-circle.png"/>
          <p:cNvPicPr>
            <a:picLocks noChangeAspect="1"/>
          </p:cNvPicPr>
          <p:nvPr/>
        </p:nvPicPr>
        <p:blipFill>
          <a:blip r:embed="rId2">
            <a:extLst/>
          </a:blip>
          <a:stretch>
            <a:fillRect/>
          </a:stretch>
        </p:blipFill>
        <p:spPr>
          <a:xfrm>
            <a:off x="6210300" y="4666353"/>
            <a:ext cx="6350000" cy="666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OGAM TV"/>
          <p:cNvSpPr txBox="1">
            <a:spLocks noGrp="1"/>
          </p:cNvSpPr>
          <p:nvPr>
            <p:ph type="title"/>
          </p:nvPr>
        </p:nvSpPr>
        <p:spPr>
          <a:xfrm>
            <a:off x="522293" y="467717"/>
            <a:ext cx="23339414" cy="3036095"/>
          </a:xfrm>
          <a:prstGeom prst="rect">
            <a:avLst/>
          </a:prstGeom>
        </p:spPr>
        <p:txBody>
          <a:bodyPr/>
          <a:lstStyle/>
          <a:p>
            <a:pPr defTabSz="813315">
              <a:defRPr sz="19008"/>
            </a:pPr>
            <a:r>
              <a:rPr>
                <a:solidFill>
                  <a:srgbClr val="D783FF"/>
                </a:solidFill>
              </a:rPr>
              <a:t>C</a:t>
            </a:r>
            <a:r>
              <a:rPr>
                <a:solidFill>
                  <a:srgbClr val="0433FF"/>
                </a:solidFill>
              </a:rPr>
              <a:t>O</a:t>
            </a:r>
            <a:r>
              <a:rPr>
                <a:solidFill>
                  <a:srgbClr val="009051"/>
                </a:solidFill>
              </a:rPr>
              <a:t>G</a:t>
            </a:r>
            <a:r>
              <a:rPr>
                <a:solidFill>
                  <a:srgbClr val="FFFB00"/>
                </a:solidFill>
              </a:rPr>
              <a:t>A</a:t>
            </a:r>
            <a:r>
              <a:rPr>
                <a:solidFill>
                  <a:schemeClr val="accent4">
                    <a:hueOff val="-1081314"/>
                    <a:satOff val="4338"/>
                    <a:lumOff val="-8931"/>
                  </a:schemeClr>
                </a:solidFill>
              </a:rPr>
              <a:t>M</a:t>
            </a:r>
            <a:r>
              <a:t> </a:t>
            </a:r>
            <a:r>
              <a:rPr>
                <a:solidFill>
                  <a:srgbClr val="FF2600"/>
                </a:solidFill>
              </a:rPr>
              <a:t>TV</a:t>
            </a:r>
          </a:p>
        </p:txBody>
      </p:sp>
      <p:sp>
        <p:nvSpPr>
          <p:cNvPr id="452" name="De agosto 2016 a diciembre 2017 se grabaron las entrevistas para el documental en localizaciones de Madrid y Granada…"/>
          <p:cNvSpPr txBox="1">
            <a:spLocks noGrp="1"/>
          </p:cNvSpPr>
          <p:nvPr>
            <p:ph type="body" sz="half" idx="1"/>
          </p:nvPr>
        </p:nvSpPr>
        <p:spPr>
          <a:xfrm>
            <a:off x="348350" y="3667125"/>
            <a:ext cx="11517252" cy="8776488"/>
          </a:xfrm>
          <a:prstGeom prst="rect">
            <a:avLst/>
          </a:prstGeom>
        </p:spPr>
        <p:txBody>
          <a:bodyPr/>
          <a:lstStyle/>
          <a:p>
            <a:r>
              <a:t>De agosto 2016 a diciembre 2017 se grabaron las entrevistas para el documental en localizaciones de Madrid y Granada</a:t>
            </a:r>
          </a:p>
          <a:p>
            <a:r>
              <a:t>De enero a junio de 2017 se confeccionó un número especial de la Revista ENTIENDES por el 30 aniversario de la misma. Acercamiento a la historia del colectivo a través de los números de la revista</a:t>
            </a:r>
          </a:p>
          <a:p>
            <a:r>
              <a:t>En Junio de 2017 participación en los Premios Triángulo</a:t>
            </a:r>
          </a:p>
        </p:txBody>
      </p:sp>
      <p:sp>
        <p:nvSpPr>
          <p:cNvPr id="45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61</a:t>
            </a:fld>
            <a:endParaRPr/>
          </a:p>
        </p:txBody>
      </p:sp>
      <p:sp>
        <p:nvSpPr>
          <p:cNvPr id="454" name="En Noviembre de 2017 grabación durante el Día de la Memoria Trans…"/>
          <p:cNvSpPr txBox="1"/>
          <p:nvPr/>
        </p:nvSpPr>
        <p:spPr>
          <a:xfrm>
            <a:off x="12619725" y="4222353"/>
            <a:ext cx="11517251" cy="303609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3800"/>
            </a:pPr>
            <a:r>
              <a:t>En Noviembre de 2017 grabación durante el Día de la Memoria Trans</a:t>
            </a:r>
          </a:p>
          <a:p>
            <a:pPr marL="465364" indent="-465364" algn="l">
              <a:spcBef>
                <a:spcPts val="4500"/>
              </a:spcBef>
              <a:buSzPct val="145000"/>
              <a:buChar char="•"/>
              <a:defRPr sz="3800"/>
            </a:pPr>
            <a:r>
              <a:t>En Noviembre de 2017 grabación de spot de Grupo Trans</a:t>
            </a:r>
          </a:p>
        </p:txBody>
      </p:sp>
      <p:pic>
        <p:nvPicPr>
          <p:cNvPr id="455" name="55861874.jpg" descr="55861874.jpg"/>
          <p:cNvPicPr>
            <a:picLocks noChangeAspect="1"/>
          </p:cNvPicPr>
          <p:nvPr/>
        </p:nvPicPr>
        <p:blipFill>
          <a:blip r:embed="rId2">
            <a:extLst/>
          </a:blip>
          <a:stretch>
            <a:fillRect/>
          </a:stretch>
        </p:blipFill>
        <p:spPr>
          <a:xfrm>
            <a:off x="13655350" y="7143550"/>
            <a:ext cx="7740799" cy="54384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RANSCOGAM"/>
          <p:cNvSpPr txBox="1">
            <a:spLocks noGrp="1"/>
          </p:cNvSpPr>
          <p:nvPr>
            <p:ph type="title"/>
          </p:nvPr>
        </p:nvSpPr>
        <p:spPr>
          <a:xfrm>
            <a:off x="522293" y="467717"/>
            <a:ext cx="23339414" cy="3036095"/>
          </a:xfrm>
          <a:prstGeom prst="rect">
            <a:avLst/>
          </a:prstGeom>
        </p:spPr>
        <p:txBody>
          <a:bodyPr/>
          <a:lstStyle>
            <a:lvl1pPr>
              <a:defRPr sz="18700"/>
            </a:lvl1pPr>
          </a:lstStyle>
          <a:p>
            <a:r>
              <a:t>TRANSCOGAM</a:t>
            </a:r>
          </a:p>
        </p:txBody>
      </p:sp>
      <p:sp>
        <p:nvSpPr>
          <p:cNvPr id="458" name="El Grupo Trans ha trabajado durante todo el año con numerosas charlas en centros de educación, asociaciones y otros grupos de COGAM para derribar prejuicios y acercar al mayo número posible de personas la realidad transexual…"/>
          <p:cNvSpPr txBox="1">
            <a:spLocks noGrp="1"/>
          </p:cNvSpPr>
          <p:nvPr>
            <p:ph type="body" sz="half" idx="1"/>
          </p:nvPr>
        </p:nvSpPr>
        <p:spPr>
          <a:xfrm>
            <a:off x="348350" y="3667125"/>
            <a:ext cx="11565249" cy="8776488"/>
          </a:xfrm>
          <a:prstGeom prst="rect">
            <a:avLst/>
          </a:prstGeom>
        </p:spPr>
        <p:txBody>
          <a:bodyPr/>
          <a:lstStyle/>
          <a:p>
            <a:pPr marL="456056" indent="-456056" defTabSz="805100">
              <a:spcBef>
                <a:spcPts val="4400"/>
              </a:spcBef>
              <a:defRPr sz="3724"/>
            </a:pPr>
            <a:r>
              <a:t>El Grupo Trans ha trabajado durante todo el año con numerosas charlas en centros de educación, asociaciones y otros grupos de COGAM para derribar prejuicios y acercar al mayo número posible de personas la realidad transexual</a:t>
            </a:r>
          </a:p>
          <a:p>
            <a:pPr marL="456056" indent="-456056" defTabSz="805100">
              <a:spcBef>
                <a:spcPts val="4400"/>
              </a:spcBef>
              <a:defRPr sz="3724"/>
            </a:pPr>
            <a:r>
              <a:t>Ha participado en la grabación de documentales, especialmente en el titulado “De aquí a un año” sobre la inserción laboral trans</a:t>
            </a:r>
          </a:p>
          <a:p>
            <a:pPr marL="456056" indent="-456056" defTabSz="805100">
              <a:spcBef>
                <a:spcPts val="4400"/>
              </a:spcBef>
              <a:defRPr sz="3724"/>
            </a:pPr>
            <a:r>
              <a:t>Ha estado muy activo políticamente tanto para apoyar la reforma de la ley a nivel nacional, como en las protestas ante la CAM por la falta de desarrollo de la ley regional</a:t>
            </a:r>
          </a:p>
        </p:txBody>
      </p:sp>
      <p:sp>
        <p:nvSpPr>
          <p:cNvPr id="459"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62</a:t>
            </a:fld>
            <a:endParaRPr/>
          </a:p>
        </p:txBody>
      </p:sp>
      <p:pic>
        <p:nvPicPr>
          <p:cNvPr id="460" name="512px-Transgender_Pride_flag.svg.png" descr="512px-Transgender_Pride_flag.svg.png"/>
          <p:cNvPicPr>
            <a:picLocks noChangeAspect="1"/>
          </p:cNvPicPr>
          <p:nvPr/>
        </p:nvPicPr>
        <p:blipFill>
          <a:blip r:embed="rId2">
            <a:extLst/>
          </a:blip>
          <a:stretch>
            <a:fillRect/>
          </a:stretch>
        </p:blipFill>
        <p:spPr>
          <a:xfrm>
            <a:off x="21324321" y="1301888"/>
            <a:ext cx="2281073" cy="1367754"/>
          </a:xfrm>
          <a:prstGeom prst="rect">
            <a:avLst/>
          </a:prstGeom>
          <a:ln w="12700">
            <a:miter lim="400000"/>
          </a:ln>
        </p:spPr>
      </p:pic>
      <p:pic>
        <p:nvPicPr>
          <p:cNvPr id="461" name="512px-Transgender_Pride_flag.svg.png" descr="512px-Transgender_Pride_flag.svg.png"/>
          <p:cNvPicPr>
            <a:picLocks noChangeAspect="1"/>
          </p:cNvPicPr>
          <p:nvPr/>
        </p:nvPicPr>
        <p:blipFill>
          <a:blip r:embed="rId2">
            <a:extLst/>
          </a:blip>
          <a:stretch>
            <a:fillRect/>
          </a:stretch>
        </p:blipFill>
        <p:spPr>
          <a:xfrm>
            <a:off x="1076325" y="1331102"/>
            <a:ext cx="2281073" cy="1367754"/>
          </a:xfrm>
          <a:prstGeom prst="rect">
            <a:avLst/>
          </a:prstGeom>
          <a:ln w="12700">
            <a:miter lim="400000"/>
          </a:ln>
        </p:spPr>
      </p:pic>
      <p:sp>
        <p:nvSpPr>
          <p:cNvPr id="462" name="Ha reclamado igualmente el cambio de nombre en la tarjeta sanitaria y demás documentos…"/>
          <p:cNvSpPr txBox="1"/>
          <p:nvPr/>
        </p:nvSpPr>
        <p:spPr>
          <a:xfrm>
            <a:off x="12500662" y="3667125"/>
            <a:ext cx="11565249" cy="877648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3800"/>
            </a:pPr>
            <a:r>
              <a:t>Ha reclamado igualmente el cambio de nombre en la tarjeta sanitaria y demás documentos</a:t>
            </a:r>
          </a:p>
          <a:p>
            <a:pPr marL="465364" indent="-465364" algn="l">
              <a:spcBef>
                <a:spcPts val="4500"/>
              </a:spcBef>
              <a:buSzPct val="145000"/>
              <a:buChar char="•"/>
              <a:defRPr sz="3800"/>
            </a:pPr>
            <a:r>
              <a:t>Ha participado en manifestaciones contra la violencia machista, el día de la visibilidad trans y en el World Pride</a:t>
            </a:r>
          </a:p>
          <a:p>
            <a:pPr marL="465364" indent="-465364" algn="l">
              <a:spcBef>
                <a:spcPts val="4500"/>
              </a:spcBef>
              <a:buSzPct val="145000"/>
              <a:buChar char="•"/>
              <a:defRPr sz="3800"/>
            </a:pPr>
            <a:r>
              <a:t>Ha estado presente en el homenaje a Pedro Zerolo en Valdemoro y en numerosos programas de TV en los que se abordaba la realidad trans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FAMILIAS TRANS-FORMANDO"/>
          <p:cNvSpPr txBox="1">
            <a:spLocks noGrp="1"/>
          </p:cNvSpPr>
          <p:nvPr>
            <p:ph type="title"/>
          </p:nvPr>
        </p:nvSpPr>
        <p:spPr>
          <a:prstGeom prst="rect">
            <a:avLst/>
          </a:prstGeom>
        </p:spPr>
        <p:txBody>
          <a:bodyPr/>
          <a:lstStyle/>
          <a:p>
            <a:pPr>
              <a:defRPr sz="12400"/>
            </a:pPr>
            <a:r>
              <a:rPr>
                <a:solidFill>
                  <a:srgbClr val="FFFFFF"/>
                </a:solidFill>
              </a:rPr>
              <a:t>FAMILIAS</a:t>
            </a:r>
            <a:r>
              <a:t> </a:t>
            </a:r>
            <a:r>
              <a:rPr>
                <a:solidFill>
                  <a:srgbClr val="0433FF"/>
                </a:solidFill>
              </a:rPr>
              <a:t>T</a:t>
            </a:r>
            <a:r>
              <a:rPr>
                <a:solidFill>
                  <a:srgbClr val="FF8AD8"/>
                </a:solidFill>
              </a:rPr>
              <a:t>R</a:t>
            </a:r>
            <a:r>
              <a:rPr>
                <a:solidFill>
                  <a:srgbClr val="FFFFFF"/>
                </a:solidFill>
              </a:rPr>
              <a:t>A</a:t>
            </a:r>
            <a:r>
              <a:rPr>
                <a:solidFill>
                  <a:srgbClr val="FF8AD8"/>
                </a:solidFill>
              </a:rPr>
              <a:t>N</a:t>
            </a:r>
            <a:r>
              <a:rPr>
                <a:solidFill>
                  <a:srgbClr val="0433FF"/>
                </a:solidFill>
              </a:rPr>
              <a:t>S</a:t>
            </a:r>
            <a:r>
              <a:t>-</a:t>
            </a:r>
            <a:r>
              <a:rPr>
                <a:solidFill>
                  <a:srgbClr val="FFFFFF"/>
                </a:solidFill>
              </a:rPr>
              <a:t>FORMANDO</a:t>
            </a:r>
          </a:p>
        </p:txBody>
      </p:sp>
      <p:sp>
        <p:nvSpPr>
          <p:cNvPr id="465" name="Las familias de las personas trans deben realizar su propia transición junto al miembro familiar de identidad trans, por lo que viven las mismas situaciones de discriminación y necesitan apoyo, orientación y recursos de forma permanente.…"/>
          <p:cNvSpPr txBox="1">
            <a:spLocks noGrp="1"/>
          </p:cNvSpPr>
          <p:nvPr>
            <p:ph type="body" sz="half" idx="1"/>
          </p:nvPr>
        </p:nvSpPr>
        <p:spPr>
          <a:xfrm>
            <a:off x="372163" y="3611859"/>
            <a:ext cx="11359121" cy="8776489"/>
          </a:xfrm>
          <a:prstGeom prst="rect">
            <a:avLst/>
          </a:prstGeom>
        </p:spPr>
        <p:txBody>
          <a:bodyPr/>
          <a:lstStyle/>
          <a:p>
            <a:r>
              <a:rPr u="sng"/>
              <a:t>Las familias de las personas trans deben realizar su propia transición</a:t>
            </a:r>
            <a:r>
              <a:t> junto al miembro familiar de identidad trans, por lo que viven las mismas situaciones de discriminación y necesitan apoyo, orientación y recursos de forma permanente.</a:t>
            </a:r>
          </a:p>
          <a:p>
            <a:r>
              <a:t>En el grupo se atiende a progenitores y responsables legales en el momento del descubrimiento, en situaciones concretas de transfobia, en hitos como el inicio de tratamientos hormonales, ayuda en la búsqueda de recursos sanitarios, etc</a:t>
            </a:r>
          </a:p>
        </p:txBody>
      </p:sp>
      <p:sp>
        <p:nvSpPr>
          <p:cNvPr id="466"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63</a:t>
            </a:fld>
            <a:endParaRPr/>
          </a:p>
        </p:txBody>
      </p:sp>
      <p:sp>
        <p:nvSpPr>
          <p:cNvPr id="467" name="Se atienden de 10 a 15 llamadas mensuales y en algunos casos se extiende después la atención con elementos presenciales…"/>
          <p:cNvSpPr txBox="1"/>
          <p:nvPr/>
        </p:nvSpPr>
        <p:spPr>
          <a:xfrm>
            <a:off x="12476850" y="7540921"/>
            <a:ext cx="11359121" cy="46709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3800">
                <a:solidFill>
                  <a:srgbClr val="FF2600"/>
                </a:solidFill>
              </a:defRPr>
            </a:pPr>
            <a:r>
              <a:t>Se atienden de 10 a 15 llamadas mensuales y en algunos casos se extiende después la atención con elementos presenciales</a:t>
            </a:r>
          </a:p>
          <a:p>
            <a:pPr marL="465364" indent="-465364" algn="l">
              <a:spcBef>
                <a:spcPts val="4500"/>
              </a:spcBef>
              <a:buSzPct val="145000"/>
              <a:buChar char="•"/>
              <a:defRPr sz="3800">
                <a:solidFill>
                  <a:srgbClr val="FF2600"/>
                </a:solidFill>
              </a:defRPr>
            </a:pPr>
            <a:r>
              <a:t>El Grupo de What’s App tiene más de 100 miembros que se intercambian información y experiencias entre iguales</a:t>
            </a:r>
          </a:p>
        </p:txBody>
      </p:sp>
      <p:pic>
        <p:nvPicPr>
          <p:cNvPr id="468" name="DO1402H003S00_460.jpg" descr="DO1402H003S00_460.jpg"/>
          <p:cNvPicPr>
            <a:picLocks noChangeAspect="1"/>
          </p:cNvPicPr>
          <p:nvPr/>
        </p:nvPicPr>
        <p:blipFill>
          <a:blip r:embed="rId2">
            <a:extLst/>
          </a:blip>
          <a:stretch>
            <a:fillRect/>
          </a:stretch>
        </p:blipFill>
        <p:spPr>
          <a:xfrm>
            <a:off x="13878664" y="2741866"/>
            <a:ext cx="8555493" cy="48171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cropped-74519322.jpg" descr="cropped-74519322.jpg"/>
          <p:cNvPicPr>
            <a:picLocks noChangeAspect="1"/>
          </p:cNvPicPr>
          <p:nvPr/>
        </p:nvPicPr>
        <p:blipFill>
          <a:blip r:embed="rId2">
            <a:extLst/>
          </a:blip>
          <a:stretch>
            <a:fillRect/>
          </a:stretch>
        </p:blipFill>
        <p:spPr>
          <a:xfrm>
            <a:off x="2667000" y="7631986"/>
            <a:ext cx="19050000" cy="5435601"/>
          </a:xfrm>
          <a:prstGeom prst="rect">
            <a:avLst/>
          </a:prstGeom>
          <a:ln w="12700">
            <a:miter lim="400000"/>
          </a:ln>
        </p:spPr>
      </p:pic>
      <p:sp>
        <p:nvSpPr>
          <p:cNvPr id="471" name="ACTIVIDADES"/>
          <p:cNvSpPr txBox="1">
            <a:spLocks noGrp="1"/>
          </p:cNvSpPr>
          <p:nvPr>
            <p:ph type="title"/>
          </p:nvPr>
        </p:nvSpPr>
        <p:spPr>
          <a:prstGeom prst="rect">
            <a:avLst/>
          </a:prstGeom>
        </p:spPr>
        <p:txBody>
          <a:bodyPr/>
          <a:lstStyle>
            <a:lvl1pPr>
              <a:defRPr sz="18500"/>
            </a:lvl1pPr>
          </a:lstStyle>
          <a:p>
            <a:r>
              <a:t>ACTIVIDADES</a:t>
            </a:r>
          </a:p>
        </p:txBody>
      </p:sp>
      <p:sp>
        <p:nvSpPr>
          <p:cNvPr id="472" name="Sesiones de grupo de autoapoyo…"/>
          <p:cNvSpPr txBox="1">
            <a:spLocks noGrp="1"/>
          </p:cNvSpPr>
          <p:nvPr>
            <p:ph type="body" sz="quarter" idx="1"/>
          </p:nvPr>
        </p:nvSpPr>
        <p:spPr>
          <a:xfrm>
            <a:off x="681725" y="3667125"/>
            <a:ext cx="10969192" cy="3883578"/>
          </a:xfrm>
          <a:prstGeom prst="rect">
            <a:avLst/>
          </a:prstGeom>
        </p:spPr>
        <p:txBody>
          <a:bodyPr/>
          <a:lstStyle/>
          <a:p>
            <a:r>
              <a:t>Sesiones de grupo de autoapoyo</a:t>
            </a:r>
          </a:p>
          <a:p>
            <a:r>
              <a:t>Colaboración en el Diario “PÚBLICO”</a:t>
            </a:r>
          </a:p>
          <a:p>
            <a:r>
              <a:t>Colaboraciones en proyectos de investigación sobre identidades trans </a:t>
            </a:r>
          </a:p>
        </p:txBody>
      </p:sp>
      <p:sp>
        <p:nvSpPr>
          <p:cNvPr id="473"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64</a:t>
            </a:fld>
            <a:endParaRPr/>
          </a:p>
        </p:txBody>
      </p:sp>
      <p:sp>
        <p:nvSpPr>
          <p:cNvPr id="474" name="Cineforum y otras sesiones cinematográficas…"/>
          <p:cNvSpPr txBox="1"/>
          <p:nvPr/>
        </p:nvSpPr>
        <p:spPr>
          <a:xfrm>
            <a:off x="12738787" y="3667125"/>
            <a:ext cx="10969192" cy="388357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pPr marL="465364" indent="-465364" algn="l">
              <a:spcBef>
                <a:spcPts val="4500"/>
              </a:spcBef>
              <a:buSzPct val="145000"/>
              <a:buChar char="•"/>
              <a:defRPr sz="3800"/>
            </a:pPr>
            <a:r>
              <a:t>Cineforum y otras sesiones cinematográficas</a:t>
            </a:r>
          </a:p>
          <a:p>
            <a:pPr marL="465364" indent="-465364" algn="l">
              <a:spcBef>
                <a:spcPts val="4500"/>
              </a:spcBef>
              <a:buSzPct val="145000"/>
              <a:buChar char="•"/>
              <a:defRPr sz="3800"/>
            </a:pPr>
            <a:r>
              <a:t>Participación en manifestaciones, exposiciones y otros actos culturales</a:t>
            </a: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COGAM TRABAJA"/>
          <p:cNvSpPr txBox="1">
            <a:spLocks noGrp="1"/>
          </p:cNvSpPr>
          <p:nvPr>
            <p:ph type="title"/>
          </p:nvPr>
        </p:nvSpPr>
        <p:spPr>
          <a:prstGeom prst="rect">
            <a:avLst/>
          </a:prstGeom>
        </p:spPr>
        <p:txBody>
          <a:bodyPr/>
          <a:lstStyle>
            <a:lvl1pPr>
              <a:defRPr sz="16200"/>
            </a:lvl1pPr>
          </a:lstStyle>
          <a:p>
            <a:r>
              <a:t>COGAM TRABAJA</a:t>
            </a:r>
          </a:p>
        </p:txBody>
      </p:sp>
      <p:sp>
        <p:nvSpPr>
          <p:cNvPr id="477" name="Esta presentación es sólo un resumen visual de las actividades de cada grupo, cuya lista detallada puede consultarse en la memoria escrita de 2017. Todos los que deseen una información precisa deben consultar este documento"/>
          <p:cNvSpPr txBox="1">
            <a:spLocks noGrp="1"/>
          </p:cNvSpPr>
          <p:nvPr>
            <p:ph type="body" idx="1"/>
          </p:nvPr>
        </p:nvSpPr>
        <p:spPr>
          <a:xfrm>
            <a:off x="348350" y="3667125"/>
            <a:ext cx="23339414" cy="8776488"/>
          </a:xfrm>
          <a:prstGeom prst="rect">
            <a:avLst/>
          </a:prstGeom>
        </p:spPr>
        <p:txBody>
          <a:bodyPr/>
          <a:lstStyle>
            <a:lvl1pPr marL="465364" indent="-465364" algn="ctr">
              <a:defRPr sz="8500"/>
            </a:lvl1pPr>
          </a:lstStyle>
          <a:p>
            <a:r>
              <a:t>Esta presentación es sólo un resumen visual de las actividades de cada grupo, cuya lista detallada puede consultarse en la memoria escrita de 2017. Todos los que deseen una información precisa deben consultar este documento</a:t>
            </a:r>
          </a:p>
        </p:txBody>
      </p:sp>
      <p:sp>
        <p:nvSpPr>
          <p:cNvPr id="478"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65</a:t>
            </a:fld>
            <a:endParaRPr/>
          </a:p>
        </p:txBody>
      </p:sp>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FIN"/>
          <p:cNvSpPr txBox="1">
            <a:spLocks noGrp="1"/>
          </p:cNvSpPr>
          <p:nvPr>
            <p:ph type="ctrTitle"/>
          </p:nvPr>
        </p:nvSpPr>
        <p:spPr>
          <a:xfrm>
            <a:off x="530572" y="1113885"/>
            <a:ext cx="23322856" cy="5833412"/>
          </a:xfrm>
          <a:prstGeom prst="rect">
            <a:avLst/>
          </a:prstGeom>
        </p:spPr>
        <p:txBody>
          <a:bodyPr/>
          <a:lstStyle/>
          <a:p>
            <a:pPr>
              <a:defRPr sz="37400" b="1">
                <a:latin typeface="Helvetica Neue"/>
                <a:ea typeface="Helvetica Neue"/>
                <a:cs typeface="Helvetica Neue"/>
                <a:sym typeface="Helvetica Neue"/>
              </a:defRPr>
            </a:pPr>
            <a:r>
              <a:rPr>
                <a:solidFill>
                  <a:srgbClr val="009051"/>
                </a:solidFill>
              </a:rPr>
              <a:t>F</a:t>
            </a:r>
            <a:r>
              <a:rPr>
                <a:solidFill>
                  <a:srgbClr val="0433FF"/>
                </a:solidFill>
              </a:rPr>
              <a:t>I</a:t>
            </a:r>
            <a:r>
              <a:rPr>
                <a:solidFill>
                  <a:srgbClr val="FF2600"/>
                </a:solidFill>
              </a:rPr>
              <a:t>N</a:t>
            </a:r>
          </a:p>
        </p:txBody>
      </p:sp>
      <p:sp>
        <p:nvSpPr>
          <p:cNvPr id="481" name="MEMORIA COGAM 2017"/>
          <p:cNvSpPr txBox="1">
            <a:spLocks noGrp="1"/>
          </p:cNvSpPr>
          <p:nvPr>
            <p:ph type="subTitle" sz="quarter" idx="1"/>
          </p:nvPr>
        </p:nvSpPr>
        <p:spPr>
          <a:xfrm>
            <a:off x="805253" y="6891021"/>
            <a:ext cx="22773494" cy="1589485"/>
          </a:xfrm>
          <a:prstGeom prst="rect">
            <a:avLst/>
          </a:prstGeom>
        </p:spPr>
        <p:txBody>
          <a:bodyPr/>
          <a:lstStyle>
            <a:lvl1pPr>
              <a:defRPr sz="9300"/>
            </a:lvl1pPr>
          </a:lstStyle>
          <a:p>
            <a:r>
              <a:t>MEMORIA COGAM 2017</a:t>
            </a:r>
          </a:p>
        </p:txBody>
      </p:sp>
      <p:sp>
        <p:nvSpPr>
          <p:cNvPr id="482" name="Número de diapositiva"/>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66</a:t>
            </a:fld>
            <a:endParaRPr/>
          </a:p>
        </p:txBody>
      </p:sp>
      <p:pic>
        <p:nvPicPr>
          <p:cNvPr id="483" name="COGAM.jpg" descr="COGAM.jpg"/>
          <p:cNvPicPr>
            <a:picLocks noChangeAspect="1"/>
          </p:cNvPicPr>
          <p:nvPr/>
        </p:nvPicPr>
        <p:blipFill>
          <a:blip r:embed="rId2">
            <a:extLst/>
          </a:blip>
          <a:stretch>
            <a:fillRect/>
          </a:stretch>
        </p:blipFill>
        <p:spPr>
          <a:xfrm>
            <a:off x="10215343" y="8717328"/>
            <a:ext cx="3953315" cy="41189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80"/>
                                        </p:tgtEl>
                                        <p:attrNameLst>
                                          <p:attrName>style.visibility</p:attrName>
                                        </p:attrNameLst>
                                      </p:cBhvr>
                                      <p:to>
                                        <p:strVal val="visible"/>
                                      </p:to>
                                    </p:set>
                                    <p:anim calcmode="lin" valueType="num">
                                      <p:cBhvr>
                                        <p:cTn id="7" dur="750" fill="hold"/>
                                        <p:tgtEl>
                                          <p:spTgt spid="480"/>
                                        </p:tgtEl>
                                        <p:attrNameLst>
                                          <p:attrName>ppt_w</p:attrName>
                                        </p:attrNameLst>
                                      </p:cBhvr>
                                      <p:tavLst>
                                        <p:tav tm="0">
                                          <p:val>
                                            <p:fltVal val="0"/>
                                          </p:val>
                                        </p:tav>
                                        <p:tav tm="100000">
                                          <p:val>
                                            <p:strVal val="#ppt_w"/>
                                          </p:val>
                                        </p:tav>
                                      </p:tavLst>
                                    </p:anim>
                                    <p:anim calcmode="lin" valueType="num">
                                      <p:cBhvr>
                                        <p:cTn id="8" dur="750" fill="hold"/>
                                        <p:tgtEl>
                                          <p:spTgt spid="4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ONSULTAS POR TERRITORIO"/>
          <p:cNvSpPr txBox="1">
            <a:spLocks noGrp="1"/>
          </p:cNvSpPr>
          <p:nvPr>
            <p:ph type="title"/>
          </p:nvPr>
        </p:nvSpPr>
        <p:spPr>
          <a:prstGeom prst="rect">
            <a:avLst/>
          </a:prstGeom>
        </p:spPr>
        <p:txBody>
          <a:bodyPr>
            <a:normAutofit fontScale="90000"/>
          </a:bodyPr>
          <a:lstStyle>
            <a:lvl1pPr>
              <a:defRPr sz="12200"/>
            </a:lvl1pPr>
          </a:lstStyle>
          <a:p>
            <a:r>
              <a:t>CONSULTAS POR TERRITORIO</a:t>
            </a:r>
          </a:p>
        </p:txBody>
      </p:sp>
      <p:sp>
        <p:nvSpPr>
          <p:cNvPr id="156"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graphicFrame>
        <p:nvGraphicFramePr>
          <p:cNvPr id="157" name="Tabla"/>
          <p:cNvGraphicFramePr/>
          <p:nvPr/>
        </p:nvGraphicFramePr>
        <p:xfrm>
          <a:off x="1371730" y="3812976"/>
          <a:ext cx="21640537" cy="11602720"/>
        </p:xfrm>
        <a:graphic>
          <a:graphicData uri="http://schemas.openxmlformats.org/drawingml/2006/table">
            <a:tbl>
              <a:tblPr bandRow="1">
                <a:tableStyleId>{4C3C2611-4C71-4FC5-86AE-919BDF0F9419}</a:tableStyleId>
              </a:tblPr>
              <a:tblGrid>
                <a:gridCol w="5886432"/>
                <a:gridCol w="1345872"/>
                <a:gridCol w="6414399"/>
                <a:gridCol w="1209630"/>
                <a:gridCol w="5294591"/>
                <a:gridCol w="1489613"/>
              </a:tblGrid>
              <a:tr h="520022">
                <a:tc>
                  <a:txBody>
                    <a:bodyPr/>
                    <a:lstStyle/>
                    <a:p>
                      <a:pPr algn="l" defTabSz="914400">
                        <a:defRPr sz="1800" b="0"/>
                      </a:pPr>
                      <a:r>
                        <a:rPr sz="3600" b="1">
                          <a:sym typeface="Helvetica Neue"/>
                        </a:rPr>
                        <a:t>ÁLAVA</a:t>
                      </a:r>
                    </a:p>
                  </a:txBody>
                  <a:tcPr marL="50800" marR="50800" marT="50800" marB="50800" anchor="ctr" horzOverflow="overflow">
                    <a:lnL w="12700">
                      <a:solidFill>
                        <a:srgbClr val="000000"/>
                      </a:solidFill>
                      <a:miter lim="400000"/>
                    </a:lnL>
                    <a:lnT w="12700">
                      <a:solidFill>
                        <a:srgbClr val="000000"/>
                      </a:solidFill>
                      <a:miter lim="400000"/>
                    </a:lnT>
                  </a:tcPr>
                </a:tc>
                <a:tc>
                  <a:txBody>
                    <a:bodyPr/>
                    <a:lstStyle/>
                    <a:p>
                      <a:pPr defTabSz="914400">
                        <a:defRPr sz="1800" b="0"/>
                      </a:pPr>
                      <a:r>
                        <a:rPr sz="3600" b="1">
                          <a:sym typeface="Helvetica Neue"/>
                        </a:rPr>
                        <a:t>2</a:t>
                      </a:r>
                    </a:p>
                  </a:txBody>
                  <a:tcPr marL="50800" marR="50800" marT="50800" marB="50800" anchor="ctr" horzOverflow="overflow">
                    <a:lnT w="12700">
                      <a:solidFill>
                        <a:srgbClr val="000000"/>
                      </a:solidFill>
                      <a:miter lim="400000"/>
                    </a:lnT>
                  </a:tcPr>
                </a:tc>
                <a:tc>
                  <a:txBody>
                    <a:bodyPr/>
                    <a:lstStyle/>
                    <a:p>
                      <a:pPr algn="l" defTabSz="914400">
                        <a:defRPr sz="1800" b="0"/>
                      </a:pPr>
                      <a:r>
                        <a:rPr sz="3600" b="1">
                          <a:sym typeface="Helvetica Neue"/>
                        </a:rPr>
                        <a:t>ALBACETE</a:t>
                      </a:r>
                    </a:p>
                  </a:txBody>
                  <a:tcPr marL="50800" marR="50800" marT="50800" marB="50800" anchor="ctr" horzOverflow="overflow">
                    <a:lnR w="12700">
                      <a:solidFill>
                        <a:srgbClr val="B8B8B8"/>
                      </a:solidFill>
                      <a:miter lim="400000"/>
                    </a:lnR>
                    <a:lnT w="12700">
                      <a:solidFill>
                        <a:srgbClr val="000000"/>
                      </a:solidFill>
                      <a:miter lim="400000"/>
                    </a:lnT>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lnT w="12700">
                      <a:solidFill>
                        <a:srgbClr val="000000"/>
                      </a:solidFill>
                      <a:miter lim="400000"/>
                    </a:lnT>
                  </a:tcPr>
                </a:tc>
                <a:tc>
                  <a:txBody>
                    <a:bodyPr/>
                    <a:lstStyle/>
                    <a:p>
                      <a:pPr algn="l" defTabSz="914400">
                        <a:defRPr sz="1800" b="0"/>
                      </a:pPr>
                      <a:r>
                        <a:rPr sz="3600" b="1">
                          <a:sym typeface="Helvetica Neue"/>
                        </a:rPr>
                        <a:t>ALICANTE</a:t>
                      </a:r>
                    </a:p>
                  </a:txBody>
                  <a:tcPr marL="50800" marR="50800" marT="50800" marB="50800" anchor="ctr" horzOverflow="overflow">
                    <a:lnL w="12700">
                      <a:solidFill>
                        <a:srgbClr val="B8B8B8"/>
                      </a:solidFill>
                      <a:miter lim="400000"/>
                    </a:lnL>
                    <a:lnT w="12700">
                      <a:solidFill>
                        <a:srgbClr val="000000"/>
                      </a:solidFill>
                      <a:miter lim="400000"/>
                    </a:lnT>
                  </a:tcPr>
                </a:tc>
                <a:tc>
                  <a:txBody>
                    <a:bodyPr/>
                    <a:lstStyle/>
                    <a:p>
                      <a:pPr defTabSz="914400">
                        <a:defRPr sz="1800" b="0"/>
                      </a:pPr>
                      <a:r>
                        <a:rPr sz="3600" b="1">
                          <a:sym typeface="Helvetica Neue"/>
                        </a:rPr>
                        <a:t>7</a:t>
                      </a:r>
                    </a:p>
                  </a:txBody>
                  <a:tcPr marL="50800" marR="50800" marT="50800" marB="50800" anchor="ctr" horzOverflow="overflow">
                    <a:lnR w="12700">
                      <a:solidFill>
                        <a:srgbClr val="000000"/>
                      </a:solidFill>
                      <a:miter lim="400000"/>
                    </a:lnR>
                    <a:lnT w="12700">
                      <a:solidFill>
                        <a:srgbClr val="000000"/>
                      </a:solidFill>
                      <a:miter lim="400000"/>
                    </a:lnT>
                  </a:tcPr>
                </a:tc>
              </a:tr>
              <a:tr h="520022">
                <a:tc>
                  <a:txBody>
                    <a:bodyPr/>
                    <a:lstStyle/>
                    <a:p>
                      <a:pPr algn="l" defTabSz="914400">
                        <a:defRPr sz="1800" b="0"/>
                      </a:pPr>
                      <a:r>
                        <a:rPr sz="3600" b="1">
                          <a:sym typeface="Helvetica Neue"/>
                        </a:rPr>
                        <a:t>ALMERÍA</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5</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ASTURIAS</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ÁVILA</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5</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BADAJOZ</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3</a:t>
                      </a:r>
                    </a:p>
                  </a:txBody>
                  <a:tcPr marL="50800" marR="50800" marT="50800" marB="50800" anchor="ctr" horzOverflow="overflow"/>
                </a:tc>
                <a:tc>
                  <a:txBody>
                    <a:bodyPr/>
                    <a:lstStyle/>
                    <a:p>
                      <a:pPr algn="l" defTabSz="914400">
                        <a:defRPr sz="1800" b="0"/>
                      </a:pPr>
                      <a:r>
                        <a:rPr sz="3600" b="1">
                          <a:sym typeface="Helvetica Neue"/>
                        </a:rPr>
                        <a:t>BALEARES</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1</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BARCELONA</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22</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BURGOS</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2</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CÁCERES</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3</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CÁDIZ</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1</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CASTELLÓN</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1</a:t>
                      </a:r>
                    </a:p>
                  </a:txBody>
                  <a:tcPr marL="50800" marR="50800" marT="50800" marB="50800" anchor="ctr" horzOverflow="overflow"/>
                </a:tc>
                <a:tc>
                  <a:txBody>
                    <a:bodyPr/>
                    <a:lstStyle/>
                    <a:p>
                      <a:pPr algn="l" defTabSz="914400">
                        <a:defRPr sz="1800" b="0"/>
                      </a:pPr>
                      <a:r>
                        <a:rPr sz="3600" b="1">
                          <a:sym typeface="Helvetica Neue"/>
                        </a:rPr>
                        <a:t>CIUDAD REAL</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2</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CÓRDOBA</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0</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CORUÑA</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4</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CUENCA</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GERONA</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2</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GRANADA</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3</a:t>
                      </a:r>
                    </a:p>
                  </a:txBody>
                  <a:tcPr marL="50800" marR="50800" marT="50800" marB="50800" anchor="ctr" horzOverflow="overflow"/>
                </a:tc>
                <a:tc>
                  <a:txBody>
                    <a:bodyPr/>
                    <a:lstStyle/>
                    <a:p>
                      <a:pPr algn="l" defTabSz="914400">
                        <a:defRPr sz="1800" b="0"/>
                      </a:pPr>
                      <a:r>
                        <a:rPr sz="3600" b="1">
                          <a:sym typeface="Helvetica Neue"/>
                        </a:rPr>
                        <a:t>GUADALAJARA</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3</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GUIPUZCOA</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3</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HUELVA</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0</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HUESCA</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JAÉN</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0</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LEÓN</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3</a:t>
                      </a:r>
                    </a:p>
                  </a:txBody>
                  <a:tcPr marL="50800" marR="50800" marT="50800" marB="50800" anchor="ctr" horzOverflow="overflow"/>
                </a:tc>
                <a:tc>
                  <a:txBody>
                    <a:bodyPr/>
                    <a:lstStyle/>
                    <a:p>
                      <a:pPr algn="l" defTabSz="914400">
                        <a:defRPr sz="1800" b="0"/>
                      </a:pPr>
                      <a:r>
                        <a:rPr sz="3600" b="1">
                          <a:sym typeface="Helvetica Neue"/>
                        </a:rPr>
                        <a:t>LÉRIDA</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LA RIOJA</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0</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LUGO</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3</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MADRID</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3600">
                          <a:solidFill>
                            <a:srgbClr val="FF2600"/>
                          </a:solidFill>
                          <a:sym typeface="Helvetica Neue"/>
                        </a:defRPr>
                      </a:pPr>
                      <a:r>
                        <a:rPr sz="3400"/>
                        <a:t>2.01</a:t>
                      </a:r>
                      <a:r>
                        <a:t>6666</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MÁLAGA</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8</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MELILLA</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4</a:t>
                      </a:r>
                    </a:p>
                  </a:txBody>
                  <a:tcPr marL="50800" marR="50800" marT="50800" marB="50800" anchor="ctr" horzOverflow="overflow"/>
                </a:tc>
                <a:tc>
                  <a:txBody>
                    <a:bodyPr/>
                    <a:lstStyle/>
                    <a:p>
                      <a:pPr algn="l" defTabSz="914400">
                        <a:defRPr sz="1800" b="0"/>
                      </a:pPr>
                      <a:r>
                        <a:rPr sz="3600" b="1">
                          <a:sym typeface="Helvetica Neue"/>
                        </a:rPr>
                        <a:t>MURCIA</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5</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NAVARRA</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0</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ORENSE</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0</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PALENCIA</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1</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LAS PALMAS</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4</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PONTEVEDRA</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0</a:t>
                      </a:r>
                    </a:p>
                  </a:txBody>
                  <a:tcPr marL="50800" marR="50800" marT="50800" marB="50800" anchor="ctr" horzOverflow="overflow"/>
                </a:tc>
                <a:tc>
                  <a:txBody>
                    <a:bodyPr/>
                    <a:lstStyle/>
                    <a:p>
                      <a:pPr algn="l" defTabSz="914400">
                        <a:defRPr sz="1800" b="0"/>
                      </a:pPr>
                      <a:r>
                        <a:rPr sz="3600" b="1">
                          <a:sym typeface="Helvetica Neue"/>
                        </a:rPr>
                        <a:t>SALAMANCA</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2</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TENERIFE</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3</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SANTANDER</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1</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SEGOVIA</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0</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SEVILLA</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5</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SORIA</a:t>
                      </a:r>
                    </a:p>
                  </a:txBody>
                  <a:tcPr marL="50800" marR="50800" marT="50800" marB="50800" anchor="ctr" horzOverflow="overflow">
                    <a:lnL w="12700">
                      <a:solidFill>
                        <a:srgbClr val="000000"/>
                      </a:solidFill>
                      <a:miter lim="400000"/>
                    </a:lnL>
                  </a:tcPr>
                </a:tc>
                <a:tc>
                  <a:txBody>
                    <a:bodyPr/>
                    <a:lstStyle/>
                    <a:p>
                      <a:pPr defTabSz="914400">
                        <a:defRPr sz="1800" b="0"/>
                      </a:pPr>
                      <a:r>
                        <a:rPr sz="3600" b="1">
                          <a:sym typeface="Helvetica Neue"/>
                        </a:rPr>
                        <a:t>1</a:t>
                      </a:r>
                    </a:p>
                  </a:txBody>
                  <a:tcPr marL="50800" marR="50800" marT="50800" marB="50800" anchor="ctr" horzOverflow="overflow"/>
                </a:tc>
                <a:tc>
                  <a:txBody>
                    <a:bodyPr/>
                    <a:lstStyle/>
                    <a:p>
                      <a:pPr algn="l" defTabSz="914400">
                        <a:defRPr sz="1800" b="0"/>
                      </a:pPr>
                      <a:r>
                        <a:rPr sz="3600" b="1">
                          <a:sym typeface="Helvetica Neue"/>
                        </a:rPr>
                        <a:t>TARRAGONA</a:t>
                      </a:r>
                    </a:p>
                  </a:txBody>
                  <a:tcPr marL="50800" marR="50800" marT="50800" marB="50800" anchor="ctr" horzOverflow="overflow">
                    <a:lnR w="12700">
                      <a:solidFill>
                        <a:srgbClr val="B8B8B8"/>
                      </a:solidFill>
                      <a:miter lim="400000"/>
                    </a:lnR>
                  </a:tcPr>
                </a:tc>
                <a:tc>
                  <a:txBody>
                    <a:bodyPr/>
                    <a:lstStyle/>
                    <a:p>
                      <a:pPr defTabSz="914400">
                        <a:defRPr sz="1800" b="0"/>
                      </a:pPr>
                      <a:r>
                        <a:rPr sz="3600" b="1">
                          <a:sym typeface="Helvetica Neue"/>
                        </a:rPr>
                        <a:t>1</a:t>
                      </a:r>
                    </a:p>
                  </a:txBody>
                  <a:tcPr marL="50800" marR="50800" marT="50800" marB="50800" anchor="ctr" horzOverflow="overflow">
                    <a:lnL w="12700">
                      <a:solidFill>
                        <a:srgbClr val="B8B8B8"/>
                      </a:solidFill>
                      <a:miter lim="400000"/>
                    </a:lnL>
                    <a:lnR w="12700">
                      <a:solidFill>
                        <a:srgbClr val="B8B8B8"/>
                      </a:solidFill>
                      <a:miter lim="400000"/>
                    </a:lnR>
                  </a:tcPr>
                </a:tc>
                <a:tc>
                  <a:txBody>
                    <a:bodyPr/>
                    <a:lstStyle/>
                    <a:p>
                      <a:pPr algn="l" defTabSz="914400">
                        <a:defRPr sz="1800" b="0"/>
                      </a:pPr>
                      <a:r>
                        <a:rPr sz="3600" b="1">
                          <a:sym typeface="Helvetica Neue"/>
                        </a:rPr>
                        <a:t>TERUEL</a:t>
                      </a:r>
                    </a:p>
                  </a:txBody>
                  <a:tcPr marL="50800" marR="50800" marT="50800" marB="50800" anchor="ctr" horzOverflow="overflow">
                    <a:lnL w="12700">
                      <a:solidFill>
                        <a:srgbClr val="B8B8B8"/>
                      </a:solidFill>
                      <a:miter lim="400000"/>
                    </a:lnL>
                  </a:tcPr>
                </a:tc>
                <a:tc>
                  <a:txBody>
                    <a:bodyPr/>
                    <a:lstStyle/>
                    <a:p>
                      <a:pPr defTabSz="914400">
                        <a:defRPr sz="1800" b="0"/>
                      </a:pPr>
                      <a:r>
                        <a:rPr sz="3600" b="1">
                          <a:sym typeface="Helvetica Neue"/>
                        </a:rPr>
                        <a:t>1</a:t>
                      </a:r>
                    </a:p>
                  </a:txBody>
                  <a:tcPr marL="50800" marR="50800" marT="50800" marB="50800" anchor="ctr" horzOverflow="overflow">
                    <a:lnR w="12700">
                      <a:solidFill>
                        <a:srgbClr val="000000"/>
                      </a:solidFill>
                      <a:miter lim="400000"/>
                    </a:lnR>
                  </a:tcPr>
                </a:tc>
              </a:tr>
              <a:tr h="520022">
                <a:tc>
                  <a:txBody>
                    <a:bodyPr/>
                    <a:lstStyle/>
                    <a:p>
                      <a:pPr algn="l" defTabSz="914400">
                        <a:defRPr sz="1800" b="0"/>
                      </a:pPr>
                      <a:r>
                        <a:rPr sz="3600" b="1">
                          <a:sym typeface="Helvetica Neue"/>
                        </a:rPr>
                        <a:t>TOLEDO</a:t>
                      </a:r>
                    </a:p>
                  </a:txBody>
                  <a:tcPr marL="50800" marR="50800" marT="50800" marB="50800" anchor="ctr" horzOverflow="overflow">
                    <a:lnL w="12700">
                      <a:solidFill>
                        <a:srgbClr val="000000"/>
                      </a:solidFill>
                      <a:miter lim="400000"/>
                    </a:lnL>
                    <a:solidFill>
                      <a:srgbClr val="76D6FF"/>
                    </a:solidFill>
                  </a:tcPr>
                </a:tc>
                <a:tc>
                  <a:txBody>
                    <a:bodyPr/>
                    <a:lstStyle/>
                    <a:p>
                      <a:pPr defTabSz="914400">
                        <a:defRPr sz="1800" b="0"/>
                      </a:pPr>
                      <a:r>
                        <a:rPr sz="3600" b="1">
                          <a:sym typeface="Helvetica Neue"/>
                        </a:rPr>
                        <a:t>10</a:t>
                      </a:r>
                    </a:p>
                  </a:txBody>
                  <a:tcPr marL="50800" marR="50800" marT="50800" marB="50800" anchor="ctr" horzOverflow="overflow">
                    <a:solidFill>
                      <a:srgbClr val="76D6FF"/>
                    </a:solidFill>
                  </a:tcPr>
                </a:tc>
                <a:tc>
                  <a:txBody>
                    <a:bodyPr/>
                    <a:lstStyle/>
                    <a:p>
                      <a:pPr algn="l" defTabSz="914400">
                        <a:defRPr sz="1800" b="0"/>
                      </a:pPr>
                      <a:r>
                        <a:rPr sz="3600" b="1">
                          <a:sym typeface="Helvetica Neue"/>
                        </a:rPr>
                        <a:t>VALENCIA</a:t>
                      </a:r>
                    </a:p>
                  </a:txBody>
                  <a:tcPr marL="50800" marR="50800" marT="50800" marB="50800" anchor="ctr" horzOverflow="overflow">
                    <a:lnR w="12700">
                      <a:solidFill>
                        <a:srgbClr val="B8B8B8"/>
                      </a:solidFill>
                      <a:miter lim="400000"/>
                    </a:lnR>
                    <a:solidFill>
                      <a:srgbClr val="76D6FF"/>
                    </a:solidFill>
                  </a:tcPr>
                </a:tc>
                <a:tc>
                  <a:txBody>
                    <a:bodyPr/>
                    <a:lstStyle/>
                    <a:p>
                      <a:pPr defTabSz="914400">
                        <a:defRPr sz="1800" b="0"/>
                      </a:pPr>
                      <a:r>
                        <a:rPr sz="3600" b="1">
                          <a:sym typeface="Helvetica Neue"/>
                        </a:rPr>
                        <a:t>5</a:t>
                      </a:r>
                    </a:p>
                  </a:txBody>
                  <a:tcPr marL="50800" marR="50800" marT="50800" marB="50800" anchor="ctr" horzOverflow="overflow">
                    <a:lnL w="12700">
                      <a:solidFill>
                        <a:srgbClr val="B8B8B8"/>
                      </a:solidFill>
                      <a:miter lim="400000"/>
                    </a:lnL>
                    <a:lnR w="12700">
                      <a:solidFill>
                        <a:srgbClr val="B8B8B8"/>
                      </a:solidFill>
                      <a:miter lim="400000"/>
                    </a:lnR>
                    <a:solidFill>
                      <a:srgbClr val="76D6FF"/>
                    </a:solidFill>
                  </a:tcPr>
                </a:tc>
                <a:tc>
                  <a:txBody>
                    <a:bodyPr/>
                    <a:lstStyle/>
                    <a:p>
                      <a:pPr algn="l" defTabSz="914400">
                        <a:defRPr sz="1800" b="0"/>
                      </a:pPr>
                      <a:r>
                        <a:rPr sz="3600" b="1">
                          <a:sym typeface="Helvetica Neue"/>
                        </a:rPr>
                        <a:t>VALLADOLID</a:t>
                      </a:r>
                    </a:p>
                  </a:txBody>
                  <a:tcPr marL="50800" marR="50800" marT="50800" marB="50800" anchor="ctr" horzOverflow="overflow">
                    <a:lnL w="12700">
                      <a:solidFill>
                        <a:srgbClr val="B8B8B8"/>
                      </a:solidFill>
                      <a:miter lim="400000"/>
                    </a:lnL>
                    <a:solidFill>
                      <a:srgbClr val="76D6FF"/>
                    </a:solidFill>
                  </a:tcPr>
                </a:tc>
                <a:tc>
                  <a:txBody>
                    <a:bodyPr/>
                    <a:lstStyle/>
                    <a:p>
                      <a:pPr defTabSz="914400">
                        <a:defRPr sz="1800" b="0"/>
                      </a:pPr>
                      <a:r>
                        <a:rPr sz="3600" b="1">
                          <a:sym typeface="Helvetica Neue"/>
                        </a:rPr>
                        <a:t>1</a:t>
                      </a:r>
                    </a:p>
                  </a:txBody>
                  <a:tcPr marL="50800" marR="50800" marT="50800" marB="50800" anchor="ctr" horzOverflow="overflow">
                    <a:lnR w="12700">
                      <a:solidFill>
                        <a:srgbClr val="000000"/>
                      </a:solidFill>
                      <a:miter lim="400000"/>
                    </a:lnR>
                    <a:solidFill>
                      <a:srgbClr val="76D6FF"/>
                    </a:solidFill>
                  </a:tcPr>
                </a:tc>
              </a:tr>
              <a:tr h="520022">
                <a:tc>
                  <a:txBody>
                    <a:bodyPr/>
                    <a:lstStyle/>
                    <a:p>
                      <a:pPr algn="l" defTabSz="914400">
                        <a:defRPr sz="1800" b="0"/>
                      </a:pPr>
                      <a:r>
                        <a:rPr sz="3600" b="1">
                          <a:sym typeface="Helvetica Neue"/>
                        </a:rPr>
                        <a:t>VIZCAYA</a:t>
                      </a:r>
                    </a:p>
                  </a:txBody>
                  <a:tcPr marL="50800" marR="50800" marT="50800" marB="50800" anchor="ctr" horzOverflow="overflow">
                    <a:lnL w="12700">
                      <a:solidFill>
                        <a:srgbClr val="000000"/>
                      </a:solidFill>
                      <a:miter lim="400000"/>
                    </a:lnL>
                    <a:lnB w="12700">
                      <a:solidFill>
                        <a:srgbClr val="000000"/>
                      </a:solidFill>
                      <a:miter lim="400000"/>
                    </a:lnB>
                  </a:tcPr>
                </a:tc>
                <a:tc>
                  <a:txBody>
                    <a:bodyPr/>
                    <a:lstStyle/>
                    <a:p>
                      <a:pPr defTabSz="914400">
                        <a:defRPr sz="1800" b="0"/>
                      </a:pPr>
                      <a:r>
                        <a:rPr sz="3600" b="1">
                          <a:sym typeface="Helvetica Neue"/>
                        </a:rPr>
                        <a:t>4</a:t>
                      </a:r>
                    </a:p>
                  </a:txBody>
                  <a:tcPr marL="50800" marR="50800" marT="50800" marB="50800" anchor="ctr" horzOverflow="overflow">
                    <a:lnB w="12700">
                      <a:solidFill>
                        <a:srgbClr val="000000"/>
                      </a:solidFill>
                      <a:miter lim="400000"/>
                    </a:lnB>
                  </a:tcPr>
                </a:tc>
                <a:tc>
                  <a:txBody>
                    <a:bodyPr/>
                    <a:lstStyle/>
                    <a:p>
                      <a:pPr algn="l" defTabSz="914400">
                        <a:defRPr sz="1800" b="0"/>
                      </a:pPr>
                      <a:r>
                        <a:rPr sz="3600" b="1">
                          <a:sym typeface="Helvetica Neue"/>
                        </a:rPr>
                        <a:t>ZAMORA</a:t>
                      </a:r>
                    </a:p>
                  </a:txBody>
                  <a:tcPr marL="50800" marR="50800" marT="50800" marB="50800" anchor="ctr" horzOverflow="overflow">
                    <a:lnR w="12700">
                      <a:solidFill>
                        <a:srgbClr val="B8B8B8"/>
                      </a:solidFill>
                      <a:miter lim="400000"/>
                    </a:lnR>
                    <a:lnB w="12700">
                      <a:solidFill>
                        <a:srgbClr val="000000"/>
                      </a:solidFill>
                      <a:miter lim="400000"/>
                    </a:lnB>
                  </a:tcPr>
                </a:tc>
                <a:tc>
                  <a:txBody>
                    <a:bodyPr/>
                    <a:lstStyle/>
                    <a:p>
                      <a:pPr defTabSz="914400">
                        <a:defRPr sz="1800" b="0"/>
                      </a:pPr>
                      <a:r>
                        <a:rPr sz="3600" b="1">
                          <a:sym typeface="Helvetica Neue"/>
                        </a:rPr>
                        <a:t>2</a:t>
                      </a:r>
                    </a:p>
                  </a:txBody>
                  <a:tcPr marL="50800" marR="50800" marT="50800" marB="50800" anchor="ctr" horzOverflow="overflow">
                    <a:lnL w="12700">
                      <a:solidFill>
                        <a:srgbClr val="B8B8B8"/>
                      </a:solidFill>
                      <a:miter lim="400000"/>
                    </a:lnL>
                    <a:lnR w="12700">
                      <a:solidFill>
                        <a:srgbClr val="B8B8B8"/>
                      </a:solidFill>
                      <a:miter lim="400000"/>
                    </a:lnR>
                    <a:lnB w="12700">
                      <a:solidFill>
                        <a:srgbClr val="000000"/>
                      </a:solidFill>
                      <a:miter lim="400000"/>
                    </a:lnB>
                  </a:tcPr>
                </a:tc>
                <a:tc>
                  <a:txBody>
                    <a:bodyPr/>
                    <a:lstStyle/>
                    <a:p>
                      <a:pPr algn="l" defTabSz="914400">
                        <a:defRPr sz="1800" b="0"/>
                      </a:pPr>
                      <a:r>
                        <a:rPr sz="3600" b="1">
                          <a:sym typeface="Helvetica Neue"/>
                        </a:rPr>
                        <a:t>ZARAGOZA</a:t>
                      </a:r>
                    </a:p>
                  </a:txBody>
                  <a:tcPr marL="50800" marR="50800" marT="50800" marB="50800" anchor="ctr" horzOverflow="overflow">
                    <a:lnL w="12700">
                      <a:solidFill>
                        <a:srgbClr val="B8B8B8"/>
                      </a:solidFill>
                      <a:miter lim="400000"/>
                    </a:lnL>
                    <a:lnB w="12700">
                      <a:solidFill>
                        <a:srgbClr val="000000"/>
                      </a:solidFill>
                      <a:miter lim="400000"/>
                    </a:lnB>
                  </a:tcPr>
                </a:tc>
                <a:tc>
                  <a:txBody>
                    <a:bodyPr/>
                    <a:lstStyle/>
                    <a:p>
                      <a:pPr defTabSz="914400">
                        <a:defRPr sz="1800" b="0"/>
                      </a:pPr>
                      <a:r>
                        <a:rPr sz="3600" b="1">
                          <a:sym typeface="Helvetica Neue"/>
                        </a:rPr>
                        <a:t>4</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ONSULTAS POR TERRITORIO"/>
          <p:cNvSpPr txBox="1">
            <a:spLocks noGrp="1"/>
          </p:cNvSpPr>
          <p:nvPr>
            <p:ph type="title"/>
          </p:nvPr>
        </p:nvSpPr>
        <p:spPr>
          <a:prstGeom prst="rect">
            <a:avLst/>
          </a:prstGeom>
        </p:spPr>
        <p:txBody>
          <a:bodyPr>
            <a:normAutofit fontScale="90000"/>
          </a:bodyPr>
          <a:lstStyle>
            <a:lvl1pPr defTabSz="813315">
              <a:defRPr sz="12177"/>
            </a:lvl1pPr>
          </a:lstStyle>
          <a:p>
            <a:r>
              <a:t>CONSULTAS POR TERRITORIO</a:t>
            </a:r>
          </a:p>
        </p:txBody>
      </p:sp>
      <p:sp>
        <p:nvSpPr>
          <p:cNvPr id="160"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graphicFrame>
        <p:nvGraphicFramePr>
          <p:cNvPr id="161" name="Tabla"/>
          <p:cNvGraphicFramePr/>
          <p:nvPr/>
        </p:nvGraphicFramePr>
        <p:xfrm>
          <a:off x="4708922" y="3812976"/>
          <a:ext cx="13461874" cy="8840388"/>
        </p:xfrm>
        <a:graphic>
          <a:graphicData uri="http://schemas.openxmlformats.org/drawingml/2006/table">
            <a:tbl>
              <a:tblPr firstRow="1">
                <a:tableStyleId>{2708684C-4D16-4618-839F-0558EEFCDFE6}</a:tableStyleId>
              </a:tblPr>
              <a:tblGrid>
                <a:gridCol w="11360794"/>
                <a:gridCol w="2101080"/>
              </a:tblGrid>
              <a:tr h="1473398">
                <a:tc>
                  <a:txBody>
                    <a:bodyPr/>
                    <a:lstStyle/>
                    <a:p>
                      <a:pPr algn="l" defTabSz="914400">
                        <a:tabLst>
                          <a:tab pos="1651000" algn="l"/>
                        </a:tabLst>
                        <a:defRPr sz="1800" b="0"/>
                      </a:pPr>
                      <a:r>
                        <a:rPr sz="7200" b="1">
                          <a:sym typeface="Helvetica Neue"/>
                        </a:rPr>
                        <a:t>RESTO DE EUROPA</a:t>
                      </a:r>
                    </a:p>
                  </a:txBody>
                  <a:tcPr marL="50800" marR="50800" marT="50800" marB="50800" anchor="ctr" horzOverflow="overflow">
                    <a:lnL w="76200">
                      <a:solidFill>
                        <a:srgbClr val="000000"/>
                      </a:solidFill>
                      <a:miter lim="400000"/>
                    </a:lnL>
                    <a:lnT w="76200">
                      <a:solidFill>
                        <a:srgbClr val="000000"/>
                      </a:solidFill>
                      <a:miter lim="400000"/>
                    </a:lnT>
                    <a:solidFill>
                      <a:srgbClr val="FF8AD8"/>
                    </a:solidFill>
                  </a:tcPr>
                </a:tc>
                <a:tc>
                  <a:txBody>
                    <a:bodyPr/>
                    <a:lstStyle/>
                    <a:p>
                      <a:pPr defTabSz="914400">
                        <a:tabLst>
                          <a:tab pos="1651000" algn="l"/>
                        </a:tabLst>
                        <a:defRPr sz="1800" b="0"/>
                      </a:pPr>
                      <a:r>
                        <a:rPr sz="7200" b="1">
                          <a:sym typeface="Helvetica Neue"/>
                        </a:rPr>
                        <a:t>23</a:t>
                      </a:r>
                    </a:p>
                  </a:txBody>
                  <a:tcPr marL="50800" marR="50800" marT="50800" marB="50800" anchor="ctr" horzOverflow="overflow">
                    <a:lnR w="76200">
                      <a:solidFill>
                        <a:srgbClr val="000000"/>
                      </a:solidFill>
                      <a:miter lim="400000"/>
                    </a:lnR>
                    <a:lnT w="76200">
                      <a:solidFill>
                        <a:srgbClr val="000000"/>
                      </a:solidFill>
                      <a:miter lim="400000"/>
                    </a:lnT>
                    <a:solidFill>
                      <a:srgbClr val="FF8AD8"/>
                    </a:solidFill>
                  </a:tcPr>
                </a:tc>
              </a:tr>
              <a:tr h="1473398">
                <a:tc>
                  <a:txBody>
                    <a:bodyPr/>
                    <a:lstStyle/>
                    <a:p>
                      <a:pPr algn="l" defTabSz="914400">
                        <a:defRPr sz="1800" b="0"/>
                      </a:pPr>
                      <a:r>
                        <a:rPr sz="7200" b="1">
                          <a:sym typeface="Helvetica Neue"/>
                        </a:rPr>
                        <a:t>AMÉRICA</a:t>
                      </a:r>
                    </a:p>
                  </a:txBody>
                  <a:tcPr marL="50800" marR="50800" marT="50800" marB="50800" anchor="ctr" horzOverflow="overflow">
                    <a:lnL w="76200">
                      <a:solidFill>
                        <a:srgbClr val="000000"/>
                      </a:solidFill>
                      <a:miter lim="400000"/>
                    </a:lnL>
                  </a:tcPr>
                </a:tc>
                <a:tc>
                  <a:txBody>
                    <a:bodyPr/>
                    <a:lstStyle/>
                    <a:p>
                      <a:pPr defTabSz="914400">
                        <a:defRPr sz="1800" b="0"/>
                      </a:pPr>
                      <a:r>
                        <a:rPr sz="7200" b="1">
                          <a:sym typeface="Helvetica Neue"/>
                        </a:rPr>
                        <a:t>33</a:t>
                      </a:r>
                    </a:p>
                  </a:txBody>
                  <a:tcPr marL="50800" marR="50800" marT="50800" marB="50800" anchor="ctr" horzOverflow="overflow">
                    <a:lnR w="76200">
                      <a:solidFill>
                        <a:srgbClr val="000000"/>
                      </a:solidFill>
                      <a:miter lim="400000"/>
                    </a:lnR>
                  </a:tcPr>
                </a:tc>
              </a:tr>
              <a:tr h="1473398">
                <a:tc>
                  <a:txBody>
                    <a:bodyPr/>
                    <a:lstStyle/>
                    <a:p>
                      <a:pPr algn="l" defTabSz="914400">
                        <a:defRPr sz="1800" b="0"/>
                      </a:pPr>
                      <a:r>
                        <a:rPr sz="7200" b="1">
                          <a:sym typeface="Helvetica Neue"/>
                        </a:rPr>
                        <a:t>ÁFRICA</a:t>
                      </a:r>
                    </a:p>
                  </a:txBody>
                  <a:tcPr marL="50800" marR="50800" marT="50800" marB="50800" anchor="ctr" horzOverflow="overflow">
                    <a:lnL w="76200">
                      <a:solidFill>
                        <a:srgbClr val="000000"/>
                      </a:solidFill>
                      <a:miter lim="400000"/>
                    </a:lnL>
                    <a:solidFill>
                      <a:srgbClr val="FF8AD8"/>
                    </a:solidFill>
                  </a:tcPr>
                </a:tc>
                <a:tc>
                  <a:txBody>
                    <a:bodyPr/>
                    <a:lstStyle/>
                    <a:p>
                      <a:pPr defTabSz="914400">
                        <a:defRPr sz="1800" b="0"/>
                      </a:pPr>
                      <a:r>
                        <a:rPr sz="7200" b="1">
                          <a:sym typeface="Helvetica Neue"/>
                        </a:rPr>
                        <a:t>11</a:t>
                      </a:r>
                    </a:p>
                  </a:txBody>
                  <a:tcPr marL="50800" marR="50800" marT="50800" marB="50800" anchor="ctr" horzOverflow="overflow">
                    <a:lnR w="76200">
                      <a:solidFill>
                        <a:srgbClr val="000000"/>
                      </a:solidFill>
                      <a:miter lim="400000"/>
                    </a:lnR>
                    <a:solidFill>
                      <a:srgbClr val="FF8AD8"/>
                    </a:solidFill>
                  </a:tcPr>
                </a:tc>
              </a:tr>
              <a:tr h="1473398">
                <a:tc>
                  <a:txBody>
                    <a:bodyPr/>
                    <a:lstStyle/>
                    <a:p>
                      <a:pPr algn="l" defTabSz="914400">
                        <a:defRPr sz="1800" b="0"/>
                      </a:pPr>
                      <a:r>
                        <a:rPr sz="7200" b="1">
                          <a:sym typeface="Helvetica Neue"/>
                        </a:rPr>
                        <a:t>ASIA</a:t>
                      </a:r>
                    </a:p>
                  </a:txBody>
                  <a:tcPr marL="50800" marR="50800" marT="50800" marB="50800" anchor="ctr" horzOverflow="overflow">
                    <a:lnL w="76200">
                      <a:solidFill>
                        <a:srgbClr val="000000"/>
                      </a:solidFill>
                      <a:miter lim="400000"/>
                    </a:lnL>
                  </a:tcPr>
                </a:tc>
                <a:tc>
                  <a:txBody>
                    <a:bodyPr/>
                    <a:lstStyle/>
                    <a:p>
                      <a:pPr defTabSz="914400">
                        <a:defRPr sz="1800" b="0"/>
                      </a:pPr>
                      <a:r>
                        <a:rPr sz="7200" b="1">
                          <a:sym typeface="Helvetica Neue"/>
                        </a:rPr>
                        <a:t>5</a:t>
                      </a:r>
                    </a:p>
                  </a:txBody>
                  <a:tcPr marL="50800" marR="50800" marT="50800" marB="50800" anchor="ctr" horzOverflow="overflow">
                    <a:lnR w="76200">
                      <a:solidFill>
                        <a:srgbClr val="000000"/>
                      </a:solidFill>
                      <a:miter lim="400000"/>
                    </a:lnR>
                  </a:tcPr>
                </a:tc>
              </a:tr>
              <a:tr h="1473398">
                <a:tc>
                  <a:txBody>
                    <a:bodyPr/>
                    <a:lstStyle/>
                    <a:p>
                      <a:pPr algn="l" defTabSz="914400">
                        <a:defRPr sz="1800" b="0"/>
                      </a:pPr>
                      <a:r>
                        <a:rPr sz="7200" b="1">
                          <a:sym typeface="Helvetica Neue"/>
                        </a:rPr>
                        <a:t>OCEANÍA</a:t>
                      </a:r>
                    </a:p>
                  </a:txBody>
                  <a:tcPr marL="50800" marR="50800" marT="50800" marB="50800" anchor="ctr" horzOverflow="overflow">
                    <a:lnL w="76200">
                      <a:solidFill>
                        <a:srgbClr val="000000"/>
                      </a:solidFill>
                      <a:miter lim="400000"/>
                    </a:lnL>
                    <a:solidFill>
                      <a:srgbClr val="FF8AD8"/>
                    </a:solidFill>
                  </a:tcPr>
                </a:tc>
                <a:tc>
                  <a:txBody>
                    <a:bodyPr/>
                    <a:lstStyle/>
                    <a:p>
                      <a:pPr defTabSz="914400">
                        <a:defRPr sz="1800" b="0"/>
                      </a:pPr>
                      <a:r>
                        <a:rPr sz="7200" b="1">
                          <a:sym typeface="Helvetica Neue"/>
                        </a:rPr>
                        <a:t>2</a:t>
                      </a:r>
                    </a:p>
                  </a:txBody>
                  <a:tcPr marL="50800" marR="50800" marT="50800" marB="50800" anchor="ctr" horzOverflow="overflow">
                    <a:lnR w="76200">
                      <a:solidFill>
                        <a:srgbClr val="000000"/>
                      </a:solidFill>
                      <a:miter lim="400000"/>
                    </a:lnR>
                    <a:solidFill>
                      <a:srgbClr val="FF8AD8"/>
                    </a:solidFill>
                  </a:tcPr>
                </a:tc>
              </a:tr>
              <a:tr h="1473398">
                <a:tc>
                  <a:txBody>
                    <a:bodyPr/>
                    <a:lstStyle/>
                    <a:p>
                      <a:pPr algn="l" defTabSz="914400">
                        <a:defRPr sz="1800" b="0"/>
                      </a:pPr>
                      <a:r>
                        <a:rPr sz="7200" b="1">
                          <a:sym typeface="Helvetica Neue"/>
                        </a:rPr>
                        <a:t>NO ESPECIFICADAS</a:t>
                      </a:r>
                    </a:p>
                  </a:txBody>
                  <a:tcPr marL="50800" marR="50800" marT="50800" marB="50800" anchor="ctr" horzOverflow="overflow">
                    <a:lnL w="76200">
                      <a:solidFill>
                        <a:srgbClr val="000000"/>
                      </a:solidFill>
                      <a:miter lim="400000"/>
                    </a:lnL>
                    <a:lnB w="76200">
                      <a:solidFill>
                        <a:srgbClr val="000000"/>
                      </a:solidFill>
                      <a:miter lim="400000"/>
                    </a:lnB>
                  </a:tcPr>
                </a:tc>
                <a:tc>
                  <a:txBody>
                    <a:bodyPr/>
                    <a:lstStyle/>
                    <a:p>
                      <a:pPr defTabSz="914400">
                        <a:defRPr sz="1800" b="0"/>
                      </a:pPr>
                      <a:r>
                        <a:rPr sz="7200" b="1">
                          <a:sym typeface="Helvetica Neue"/>
                        </a:rPr>
                        <a:t>111</a:t>
                      </a:r>
                    </a:p>
                  </a:txBody>
                  <a:tcPr marL="50800" marR="50800" marT="50800" marB="50800" anchor="ctr" horzOverflow="overflow">
                    <a:lnR w="76200">
                      <a:solidFill>
                        <a:srgbClr val="000000"/>
                      </a:solidFill>
                      <a:miter lim="400000"/>
                    </a:lnR>
                    <a:lnB w="762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ATENCIONES SEMANALES"/>
          <p:cNvSpPr txBox="1">
            <a:spLocks noGrp="1"/>
          </p:cNvSpPr>
          <p:nvPr>
            <p:ph type="title"/>
          </p:nvPr>
        </p:nvSpPr>
        <p:spPr>
          <a:prstGeom prst="rect">
            <a:avLst/>
          </a:prstGeom>
        </p:spPr>
        <p:txBody>
          <a:bodyPr>
            <a:normAutofit fontScale="90000"/>
          </a:bodyPr>
          <a:lstStyle>
            <a:lvl1pPr defTabSz="813315">
              <a:defRPr sz="14058"/>
            </a:lvl1pPr>
          </a:lstStyle>
          <a:p>
            <a:r>
              <a:t>ATENCIONES SEMANALES</a:t>
            </a:r>
          </a:p>
        </p:txBody>
      </p:sp>
      <p:sp>
        <p:nvSpPr>
          <p:cNvPr id="164" name="Número de diapositiva"/>
          <p:cNvSpPr txBox="1">
            <a:spLocks noGrp="1"/>
          </p:cNvSpPr>
          <p:nvPr>
            <p:ph type="sldNum" sz="quarter" idx="2"/>
          </p:nvPr>
        </p:nvSpPr>
        <p:spPr>
          <a:xfrm>
            <a:off x="12031776" y="13073062"/>
            <a:ext cx="310923" cy="473076"/>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graphicFrame>
        <p:nvGraphicFramePr>
          <p:cNvPr id="165" name="Tabla"/>
          <p:cNvGraphicFramePr/>
          <p:nvPr/>
        </p:nvGraphicFramePr>
        <p:xfrm>
          <a:off x="4869284" y="3452812"/>
          <a:ext cx="14645430" cy="9245600"/>
        </p:xfrm>
        <a:graphic>
          <a:graphicData uri="http://schemas.openxmlformats.org/drawingml/2006/table">
            <a:tbl>
              <a:tblPr bandRow="1">
                <a:tableStyleId>{4C3C2611-4C71-4FC5-86AE-919BDF0F9419}</a:tableStyleId>
              </a:tblPr>
              <a:tblGrid>
                <a:gridCol w="11279869"/>
                <a:gridCol w="3365561"/>
              </a:tblGrid>
              <a:tr h="1217706">
                <a:tc>
                  <a:txBody>
                    <a:bodyPr/>
                    <a:lstStyle/>
                    <a:p>
                      <a:pPr algn="l" defTabSz="914400">
                        <a:defRPr sz="1800" b="0"/>
                      </a:pPr>
                      <a:r>
                        <a:rPr sz="8000" b="1">
                          <a:sym typeface="Helvetica Neue"/>
                        </a:rPr>
                        <a:t>LUNES</a:t>
                      </a:r>
                    </a:p>
                  </a:txBody>
                  <a:tcPr marL="50800" marR="50800" marT="50800" marB="50800" anchor="ctr" horzOverflow="overflow">
                    <a:lnL w="76200">
                      <a:solidFill>
                        <a:srgbClr val="000000"/>
                      </a:solidFill>
                      <a:miter lim="400000"/>
                    </a:lnL>
                    <a:lnR w="12700">
                      <a:solidFill>
                        <a:srgbClr val="B8B8B8"/>
                      </a:solidFill>
                      <a:miter lim="400000"/>
                    </a:lnR>
                    <a:lnT w="76200">
                      <a:solidFill>
                        <a:srgbClr val="000000"/>
                      </a:solidFill>
                      <a:miter lim="400000"/>
                    </a:lnT>
                  </a:tcPr>
                </a:tc>
                <a:tc>
                  <a:txBody>
                    <a:bodyPr/>
                    <a:lstStyle/>
                    <a:p>
                      <a:pPr algn="r" defTabSz="914400">
                        <a:defRPr sz="1800" b="0"/>
                      </a:pPr>
                      <a:r>
                        <a:rPr sz="8000" b="1">
                          <a:sym typeface="Helvetica Neue"/>
                        </a:rPr>
                        <a:t>536</a:t>
                      </a:r>
                    </a:p>
                  </a:txBody>
                  <a:tcPr marL="50800" marR="50800" marT="50800" marB="50800" anchor="ctr" horzOverflow="overflow">
                    <a:lnL w="12700">
                      <a:solidFill>
                        <a:srgbClr val="B8B8B8"/>
                      </a:solidFill>
                      <a:miter lim="400000"/>
                    </a:lnL>
                    <a:lnR w="76200">
                      <a:solidFill>
                        <a:srgbClr val="000000"/>
                      </a:solidFill>
                      <a:miter lim="400000"/>
                    </a:lnR>
                    <a:lnT w="76200">
                      <a:solidFill>
                        <a:srgbClr val="000000"/>
                      </a:solidFill>
                      <a:miter lim="400000"/>
                    </a:lnT>
                  </a:tcPr>
                </a:tc>
              </a:tr>
              <a:tr h="1217706">
                <a:tc>
                  <a:txBody>
                    <a:bodyPr/>
                    <a:lstStyle/>
                    <a:p>
                      <a:pPr algn="l" defTabSz="914400">
                        <a:defRPr sz="1800" b="0"/>
                      </a:pPr>
                      <a:r>
                        <a:rPr sz="8000" b="1">
                          <a:sym typeface="Helvetica Neue"/>
                        </a:rPr>
                        <a:t>MARTES</a:t>
                      </a:r>
                    </a:p>
                  </a:txBody>
                  <a:tcPr marL="50800" marR="50800" marT="50800" marB="50800" anchor="ctr" horzOverflow="overflow">
                    <a:lnL w="76200">
                      <a:solidFill>
                        <a:srgbClr val="000000"/>
                      </a:solidFill>
                      <a:miter lim="400000"/>
                    </a:lnL>
                    <a:lnR w="12700">
                      <a:solidFill>
                        <a:srgbClr val="B8B8B8"/>
                      </a:solidFill>
                      <a:miter lim="400000"/>
                    </a:lnR>
                    <a:solidFill>
                      <a:srgbClr val="76D6FF"/>
                    </a:solidFill>
                  </a:tcPr>
                </a:tc>
                <a:tc>
                  <a:txBody>
                    <a:bodyPr/>
                    <a:lstStyle/>
                    <a:p>
                      <a:pPr algn="r" defTabSz="914400">
                        <a:defRPr sz="1800" b="0"/>
                      </a:pPr>
                      <a:r>
                        <a:rPr sz="8000" b="1">
                          <a:sym typeface="Helvetica Neue"/>
                        </a:rPr>
                        <a:t>565</a:t>
                      </a:r>
                    </a:p>
                  </a:txBody>
                  <a:tcPr marL="50800" marR="50800" marT="50800" marB="50800" anchor="ctr" horzOverflow="overflow">
                    <a:lnL w="12700">
                      <a:solidFill>
                        <a:srgbClr val="B8B8B8"/>
                      </a:solidFill>
                      <a:miter lim="400000"/>
                    </a:lnL>
                    <a:lnR w="76200">
                      <a:solidFill>
                        <a:srgbClr val="000000"/>
                      </a:solidFill>
                      <a:miter lim="400000"/>
                    </a:lnR>
                    <a:solidFill>
                      <a:srgbClr val="76D6FF"/>
                    </a:solidFill>
                  </a:tcPr>
                </a:tc>
              </a:tr>
              <a:tr h="1217706">
                <a:tc>
                  <a:txBody>
                    <a:bodyPr/>
                    <a:lstStyle/>
                    <a:p>
                      <a:pPr algn="l" defTabSz="914400">
                        <a:defRPr sz="1800" b="0"/>
                      </a:pPr>
                      <a:r>
                        <a:rPr sz="8000" b="1">
                          <a:sym typeface="Helvetica Neue"/>
                        </a:rPr>
                        <a:t>MIÉRCOLES</a:t>
                      </a:r>
                    </a:p>
                  </a:txBody>
                  <a:tcPr marL="50800" marR="50800" marT="50800" marB="50800" anchor="ctr" horzOverflow="overflow">
                    <a:lnL w="76200">
                      <a:solidFill>
                        <a:srgbClr val="000000"/>
                      </a:solidFill>
                      <a:miter lim="400000"/>
                    </a:lnL>
                    <a:lnR w="12700">
                      <a:solidFill>
                        <a:srgbClr val="B8B8B8"/>
                      </a:solidFill>
                      <a:miter lim="400000"/>
                    </a:lnR>
                  </a:tcPr>
                </a:tc>
                <a:tc>
                  <a:txBody>
                    <a:bodyPr/>
                    <a:lstStyle/>
                    <a:p>
                      <a:pPr algn="r" defTabSz="914400">
                        <a:defRPr sz="1800" b="0"/>
                      </a:pPr>
                      <a:r>
                        <a:rPr sz="8000" b="1">
                          <a:sym typeface="Helvetica Neue"/>
                        </a:rPr>
                        <a:t>465</a:t>
                      </a:r>
                    </a:p>
                  </a:txBody>
                  <a:tcPr marL="50800" marR="50800" marT="50800" marB="50800" anchor="ctr" horzOverflow="overflow">
                    <a:lnL w="12700">
                      <a:solidFill>
                        <a:srgbClr val="B8B8B8"/>
                      </a:solidFill>
                      <a:miter lim="400000"/>
                    </a:lnL>
                    <a:lnR w="76200">
                      <a:solidFill>
                        <a:srgbClr val="000000"/>
                      </a:solidFill>
                      <a:miter lim="400000"/>
                    </a:lnR>
                  </a:tcPr>
                </a:tc>
              </a:tr>
              <a:tr h="1217706">
                <a:tc>
                  <a:txBody>
                    <a:bodyPr/>
                    <a:lstStyle/>
                    <a:p>
                      <a:pPr algn="l" defTabSz="914400">
                        <a:defRPr sz="1800" b="0"/>
                      </a:pPr>
                      <a:r>
                        <a:rPr sz="8000" b="1">
                          <a:sym typeface="Helvetica Neue"/>
                        </a:rPr>
                        <a:t>JUEVES</a:t>
                      </a:r>
                    </a:p>
                  </a:txBody>
                  <a:tcPr marL="50800" marR="50800" marT="50800" marB="50800" anchor="ctr" horzOverflow="overflow">
                    <a:lnL w="76200">
                      <a:solidFill>
                        <a:srgbClr val="000000"/>
                      </a:solidFill>
                      <a:miter lim="400000"/>
                    </a:lnL>
                    <a:lnR w="12700">
                      <a:solidFill>
                        <a:srgbClr val="B8B8B8"/>
                      </a:solidFill>
                      <a:miter lim="400000"/>
                    </a:lnR>
                    <a:solidFill>
                      <a:srgbClr val="76D6FF"/>
                    </a:solidFill>
                  </a:tcPr>
                </a:tc>
                <a:tc>
                  <a:txBody>
                    <a:bodyPr/>
                    <a:lstStyle/>
                    <a:p>
                      <a:pPr algn="r" defTabSz="914400">
                        <a:defRPr sz="1800" b="0"/>
                      </a:pPr>
                      <a:r>
                        <a:rPr sz="8000" b="1">
                          <a:sym typeface="Helvetica Neue"/>
                        </a:rPr>
                        <a:t>370</a:t>
                      </a:r>
                    </a:p>
                  </a:txBody>
                  <a:tcPr marL="50800" marR="50800" marT="50800" marB="50800" anchor="ctr" horzOverflow="overflow">
                    <a:lnL w="12700">
                      <a:solidFill>
                        <a:srgbClr val="B8B8B8"/>
                      </a:solidFill>
                      <a:miter lim="400000"/>
                    </a:lnL>
                    <a:lnR w="76200">
                      <a:solidFill>
                        <a:srgbClr val="000000"/>
                      </a:solidFill>
                      <a:miter lim="400000"/>
                    </a:lnR>
                    <a:solidFill>
                      <a:srgbClr val="76D6FF"/>
                    </a:solidFill>
                  </a:tcPr>
                </a:tc>
              </a:tr>
              <a:tr h="1217706">
                <a:tc>
                  <a:txBody>
                    <a:bodyPr/>
                    <a:lstStyle/>
                    <a:p>
                      <a:pPr algn="l" defTabSz="914400">
                        <a:defRPr sz="1800" b="0"/>
                      </a:pPr>
                      <a:r>
                        <a:rPr sz="8000" b="1">
                          <a:sym typeface="Helvetica Neue"/>
                        </a:rPr>
                        <a:t>VIERNES</a:t>
                      </a:r>
                    </a:p>
                  </a:txBody>
                  <a:tcPr marL="50800" marR="50800" marT="50800" marB="50800" anchor="ctr" horzOverflow="overflow">
                    <a:lnL w="76200">
                      <a:solidFill>
                        <a:srgbClr val="000000"/>
                      </a:solidFill>
                      <a:miter lim="400000"/>
                    </a:lnL>
                    <a:lnR w="12700">
                      <a:solidFill>
                        <a:srgbClr val="B8B8B8"/>
                      </a:solidFill>
                      <a:miter lim="400000"/>
                    </a:lnR>
                  </a:tcPr>
                </a:tc>
                <a:tc>
                  <a:txBody>
                    <a:bodyPr/>
                    <a:lstStyle/>
                    <a:p>
                      <a:pPr algn="r" defTabSz="914400">
                        <a:defRPr sz="1800" b="0"/>
                      </a:pPr>
                      <a:r>
                        <a:rPr sz="8000" b="1">
                          <a:sym typeface="Helvetica Neue"/>
                        </a:rPr>
                        <a:t>336</a:t>
                      </a:r>
                    </a:p>
                  </a:txBody>
                  <a:tcPr marL="50800" marR="50800" marT="50800" marB="50800" anchor="ctr" horzOverflow="overflow">
                    <a:lnL w="12700">
                      <a:solidFill>
                        <a:srgbClr val="B8B8B8"/>
                      </a:solidFill>
                      <a:miter lim="400000"/>
                    </a:lnL>
                    <a:lnR w="76200">
                      <a:solidFill>
                        <a:srgbClr val="000000"/>
                      </a:solidFill>
                      <a:miter lim="400000"/>
                    </a:lnR>
                  </a:tcPr>
                </a:tc>
              </a:tr>
              <a:tr h="1217706">
                <a:tc>
                  <a:txBody>
                    <a:bodyPr/>
                    <a:lstStyle/>
                    <a:p>
                      <a:pPr algn="l" defTabSz="914400">
                        <a:defRPr sz="1800" b="0"/>
                      </a:pPr>
                      <a:r>
                        <a:rPr sz="8000" b="1">
                          <a:sym typeface="Helvetica Neue"/>
                        </a:rPr>
                        <a:t>SÁBADO</a:t>
                      </a:r>
                    </a:p>
                  </a:txBody>
                  <a:tcPr marL="50800" marR="50800" marT="50800" marB="50800" anchor="ctr" horzOverflow="overflow">
                    <a:lnL w="76200">
                      <a:solidFill>
                        <a:srgbClr val="000000"/>
                      </a:solidFill>
                      <a:miter lim="400000"/>
                    </a:lnL>
                    <a:lnR w="12700">
                      <a:solidFill>
                        <a:srgbClr val="B8B8B8"/>
                      </a:solidFill>
                      <a:miter lim="400000"/>
                    </a:lnR>
                    <a:solidFill>
                      <a:srgbClr val="76D6FF"/>
                    </a:solidFill>
                  </a:tcPr>
                </a:tc>
                <a:tc>
                  <a:txBody>
                    <a:bodyPr/>
                    <a:lstStyle/>
                    <a:p>
                      <a:pPr algn="r" defTabSz="914400">
                        <a:defRPr sz="1800" b="0"/>
                      </a:pPr>
                      <a:r>
                        <a:rPr sz="8000" b="1">
                          <a:sym typeface="Helvetica Neue"/>
                        </a:rPr>
                        <a:t>30</a:t>
                      </a:r>
                    </a:p>
                  </a:txBody>
                  <a:tcPr marL="50800" marR="50800" marT="50800" marB="50800" anchor="ctr" horzOverflow="overflow">
                    <a:lnL w="12700">
                      <a:solidFill>
                        <a:srgbClr val="B8B8B8"/>
                      </a:solidFill>
                      <a:miter lim="400000"/>
                    </a:lnL>
                    <a:lnR w="76200">
                      <a:solidFill>
                        <a:srgbClr val="000000"/>
                      </a:solidFill>
                      <a:miter lim="400000"/>
                    </a:lnR>
                    <a:solidFill>
                      <a:srgbClr val="76D6FF"/>
                    </a:solidFill>
                  </a:tcPr>
                </a:tc>
              </a:tr>
              <a:tr h="1217706">
                <a:tc>
                  <a:txBody>
                    <a:bodyPr/>
                    <a:lstStyle/>
                    <a:p>
                      <a:pPr algn="l" defTabSz="914400">
                        <a:defRPr sz="1800" b="0"/>
                      </a:pPr>
                      <a:r>
                        <a:rPr sz="8000" b="1">
                          <a:sym typeface="Helvetica Neue"/>
                        </a:rPr>
                        <a:t>DOMINGO</a:t>
                      </a:r>
                    </a:p>
                  </a:txBody>
                  <a:tcPr marL="50800" marR="50800" marT="50800" marB="50800" anchor="ctr" horzOverflow="overflow">
                    <a:lnL w="76200">
                      <a:solidFill>
                        <a:srgbClr val="000000"/>
                      </a:solidFill>
                      <a:miter lim="400000"/>
                    </a:lnL>
                    <a:lnR w="12700">
                      <a:solidFill>
                        <a:srgbClr val="B8B8B8"/>
                      </a:solidFill>
                      <a:miter lim="400000"/>
                    </a:lnR>
                    <a:lnB w="76200">
                      <a:solidFill>
                        <a:srgbClr val="000000"/>
                      </a:solidFill>
                      <a:miter lim="400000"/>
                    </a:lnB>
                  </a:tcPr>
                </a:tc>
                <a:tc>
                  <a:txBody>
                    <a:bodyPr/>
                    <a:lstStyle/>
                    <a:p>
                      <a:pPr algn="r" defTabSz="914400">
                        <a:defRPr sz="1800" b="0"/>
                      </a:pPr>
                      <a:r>
                        <a:rPr sz="8000" b="1">
                          <a:sym typeface="Helvetica Neue"/>
                        </a:rPr>
                        <a:t>34</a:t>
                      </a:r>
                    </a:p>
                  </a:txBody>
                  <a:tcPr marL="50800" marR="50800" marT="50800" marB="50800" anchor="ctr" horzOverflow="overflow">
                    <a:lnL w="12700">
                      <a:solidFill>
                        <a:srgbClr val="B8B8B8"/>
                      </a:solidFill>
                      <a:miter lim="400000"/>
                    </a:lnL>
                    <a:lnR w="76200">
                      <a:solidFill>
                        <a:srgbClr val="000000"/>
                      </a:solidFill>
                      <a:miter lim="400000"/>
                    </a:lnR>
                    <a:lnB w="76200">
                      <a:solidFill>
                        <a:srgbClr val="00000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00">
        <p14:prism/>
      </p:transition>
    </mc:Choice>
    <mc:Fallback>
      <p:transition xmlns:p14="http://schemas.microsoft.com/office/powerpoint/2010/mai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3585</Words>
  <Application>Microsoft Macintosh PowerPoint</Application>
  <PresentationFormat>Personalizado</PresentationFormat>
  <Paragraphs>803</Paragraphs>
  <Slides>66</Slides>
  <Notes>0</Notes>
  <HiddenSlides>0</HiddenSlides>
  <MMClips>0</MMClips>
  <ScaleCrop>false</ScaleCrop>
  <HeadingPairs>
    <vt:vector size="4" baseType="variant">
      <vt:variant>
        <vt:lpstr>Tema</vt:lpstr>
      </vt:variant>
      <vt:variant>
        <vt:i4>1</vt:i4>
      </vt:variant>
      <vt:variant>
        <vt:lpstr>Títulos de diapositiva</vt:lpstr>
      </vt:variant>
      <vt:variant>
        <vt:i4>66</vt:i4>
      </vt:variant>
    </vt:vector>
  </HeadingPairs>
  <TitlesOfParts>
    <vt:vector size="67" baseType="lpstr">
      <vt:lpstr>White</vt:lpstr>
      <vt:lpstr>MEMORIA 2017</vt:lpstr>
      <vt:lpstr>ACTIVIDADES</vt:lpstr>
      <vt:lpstr>ACTIVIDADES</vt:lpstr>
      <vt:lpstr>INFORMACIÓN LGTB+</vt:lpstr>
      <vt:lpstr>CONSULTAS POR GÉNERO</vt:lpstr>
      <vt:lpstr>CONSULTAS POR GÉNERO</vt:lpstr>
      <vt:lpstr>CONSULTAS POR TERRITORIO</vt:lpstr>
      <vt:lpstr>CONSULTAS POR TERRITORIO</vt:lpstr>
      <vt:lpstr>ATENCIONES SEMANALES</vt:lpstr>
      <vt:lpstr>FORMACIÓN DE PERSONAL</vt:lpstr>
      <vt:lpstr>SOS LGTBFOBIA</vt:lpstr>
      <vt:lpstr>MAYORES</vt:lpstr>
      <vt:lpstr>ACTIVIDADES MAYORES 2017</vt:lpstr>
      <vt:lpstr>TEMAS TRATADOS</vt:lpstr>
      <vt:lpstr>LIBRO</vt:lpstr>
      <vt:lpstr>LESBIANAS</vt:lpstr>
      <vt:lpstr>ACTIVIDADES 2017</vt:lpstr>
      <vt:lpstr>TEMAS</vt:lpstr>
      <vt:lpstr>BISEXUALES</vt:lpstr>
      <vt:lpstr>ACTIVIDADES 2017</vt:lpstr>
      <vt:lpstr>JÓVENES</vt:lpstr>
      <vt:lpstr>TEMAS TRATADOS</vt:lpstr>
      <vt:lpstr>OTRAS ACTIVIDADES</vt:lpstr>
      <vt:lpstr>ESPIRITUALIDAD</vt:lpstr>
      <vt:lpstr>ACTIVIDADES 2017</vt:lpstr>
      <vt:lpstr>TEMAS DE LAS CHARLAS</vt:lpstr>
      <vt:lpstr>TEMAS DE LOS TALLERES</vt:lpstr>
      <vt:lpstr>ENGLISH CONVERSATION CLUB</vt:lpstr>
      <vt:lpstr>TEATRO</vt:lpstr>
      <vt:lpstr>SENDERISMO</vt:lpstr>
      <vt:lpstr>EXCURSIONES</vt:lpstr>
      <vt:lpstr>OTRAS ACTIVIDADES</vt:lpstr>
      <vt:lpstr>EN REDES SOCIALES seguidores</vt:lpstr>
      <vt:lpstr>ASESORÍA JURÍDICA</vt:lpstr>
      <vt:lpstr>ASESORÍA DE CONFLICTOS</vt:lpstr>
      <vt:lpstr>ASESORÍA PSICOLÓGICA</vt:lpstr>
      <vt:lpstr>MOTIVOS DE CONSULTA</vt:lpstr>
      <vt:lpstr>ASESORÍA SEXOLÓGICA</vt:lpstr>
      <vt:lpstr>EDUCACIÓN</vt:lpstr>
      <vt:lpstr>TALLERES</vt:lpstr>
      <vt:lpstr>TALLERES</vt:lpstr>
      <vt:lpstr>OTRAS COLABORACIONES</vt:lpstr>
      <vt:lpstr>ENTENDER EN POSITIVO</vt:lpstr>
      <vt:lpstr>ENTENDER EN POSITIVO</vt:lpstr>
      <vt:lpstr>ENTENDER EN POSITIVO</vt:lpstr>
      <vt:lpstr>SALUD COGAM 2017</vt:lpstr>
      <vt:lpstr>SALUD COGAM 2017</vt:lpstr>
      <vt:lpstr>SALUD COGAM 2017</vt:lpstr>
      <vt:lpstr>SALUD COGAM 2017</vt:lpstr>
      <vt:lpstr>SALUD COGAM 2017</vt:lpstr>
      <vt:lpstr>SALUD COGAM 2017</vt:lpstr>
      <vt:lpstr>SALUD COGAM 2017</vt:lpstr>
      <vt:lpstr>SALUD COGAM 2017</vt:lpstr>
      <vt:lpstr>SALUD COGAM 2017</vt:lpstr>
      <vt:lpstr>OTRAS ACTIVIDADES</vt:lpstr>
      <vt:lpstr>ORGULLO MUNDIAL</vt:lpstr>
      <vt:lpstr>OTRAS ACTIVIDADES</vt:lpstr>
      <vt:lpstr>NEXUS</vt:lpstr>
      <vt:lpstr>NEXUS</vt:lpstr>
      <vt:lpstr>NEXUS</vt:lpstr>
      <vt:lpstr>COGAM TV</vt:lpstr>
      <vt:lpstr>TRANSCOGAM</vt:lpstr>
      <vt:lpstr>FAMILIAS TRANS-FORMANDO</vt:lpstr>
      <vt:lpstr>ACTIVIDADES</vt:lpstr>
      <vt:lpstr>COGAM TRABAJA</vt:lpstr>
      <vt:lpstr>FIN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 2017</dc:title>
  <cp:lastModifiedBy>Joaquin Perez Arroyo</cp:lastModifiedBy>
  <cp:revision>2</cp:revision>
  <dcterms:modified xsi:type="dcterms:W3CDTF">2018-06-08T12:20:22Z</dcterms:modified>
</cp:coreProperties>
</file>